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8"/>
  </p:notesMasterIdLst>
  <p:handoutMasterIdLst>
    <p:handoutMasterId r:id="rId29"/>
  </p:handoutMasterIdLst>
  <p:sldIdLst>
    <p:sldId id="258" r:id="rId5"/>
    <p:sldId id="268" r:id="rId6"/>
    <p:sldId id="265" r:id="rId7"/>
    <p:sldId id="305" r:id="rId8"/>
    <p:sldId id="303" r:id="rId9"/>
    <p:sldId id="302" r:id="rId10"/>
    <p:sldId id="304" r:id="rId11"/>
    <p:sldId id="306" r:id="rId12"/>
    <p:sldId id="292" r:id="rId13"/>
    <p:sldId id="307" r:id="rId14"/>
    <p:sldId id="308" r:id="rId15"/>
    <p:sldId id="309" r:id="rId16"/>
    <p:sldId id="310" r:id="rId17"/>
    <p:sldId id="311" r:id="rId18"/>
    <p:sldId id="312" r:id="rId19"/>
    <p:sldId id="313" r:id="rId20"/>
    <p:sldId id="314" r:id="rId21"/>
    <p:sldId id="272" r:id="rId22"/>
    <p:sldId id="316" r:id="rId23"/>
    <p:sldId id="287" r:id="rId24"/>
    <p:sldId id="315" r:id="rId25"/>
    <p:sldId id="317" r:id="rId26"/>
    <p:sldId id="299" r:id="rId27"/>
  </p:sldIdLst>
  <p:sldSz cx="12192000" cy="6858000"/>
  <p:notesSz cx="6858000" cy="9144000"/>
  <p:embeddedFontLst>
    <p:embeddedFont>
      <p:font typeface="Avenir Next LT Pro" panose="020B0504020202020204" pitchFamily="34" charset="0"/>
      <p:regular r:id="rId30"/>
      <p:bold r:id="rId31"/>
      <p:italic r:id="rId32"/>
      <p:boldItalic r:id="rId33"/>
    </p:embeddedFont>
    <p:embeddedFont>
      <p:font typeface="Speak Pro" panose="020B0504020101020102"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63" d="100"/>
          <a:sy n="63" d="100"/>
        </p:scale>
        <p:origin x="804" y="5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1/21/2025</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088C221F-99EE-49C7-82D4-61F2EB7BD3A3}" type="datetime1">
              <a:rPr lang="en-US" smtClean="0"/>
              <a:t>1/21/2025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404018D-7D64-4ED5-9B83-D2306E777F6E}"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642B4FA3-C067-487C-B855-53D7ECD73DD3}" type="datetime1">
              <a:rPr lang="en-US" smtClean="0"/>
              <a:t>1/21/2025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5A27B217-AD0A-45C4-BE55-4C552565332C}" type="datetime1">
              <a:rPr lang="en-US" smtClean="0"/>
              <a:t>1/21/2025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E35E3B0-DC72-450C-9D83-8A4361782B29}" type="datetime1">
              <a:rPr lang="en-US" smtClean="0"/>
              <a:t>1/21/2025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63EE673-7230-4437-8C50-5B6C9EBDF6AC}" type="datetime1">
              <a:rPr lang="en-US" smtClean="0"/>
              <a:t>1/21/2025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0C3E2549-4429-433C-B29A-17EFC60B6EE5}"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7F23B59-0334-46A0-BD5E-0384CE31764C}"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55493B68-49B9-4E66-8CD2-F3F77432D5BC}" type="datetime1">
              <a:rPr lang="en-US" smtClean="0"/>
              <a:t>1/21/2025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a:t>Google BigQuery – In Depth</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F1502651-E632-4588-BC37-C7A6263D7854}" type="datetime1">
              <a:rPr lang="en-US" smtClean="0"/>
              <a:t>1/21/2025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a:t>Google BigQuery – In Depth</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23CA2B9F-7B40-44E7-BA36-5296B535A041}" type="datetime1">
              <a:rPr lang="en-US" smtClean="0"/>
              <a:t>1/21/2025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a:t>Google BigQuery – In Depth</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420CC6EC-16C6-415A-BFE5-2B6305714686}" type="datetime1">
              <a:rPr lang="en-US" smtClean="0"/>
              <a:t>1/21/2025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B7A812F-4CE5-4CF1-BCC9-62FEE2F45213}"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D972CC6F-F297-45AA-B908-D17B1A7F07C6}"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4A2CB8B2-EC59-4FA6-B0FD-806F9155F19A}" type="datetime1">
              <a:rPr lang="en-US" smtClean="0"/>
              <a:t>1/21/2025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70D9A015-E0A9-44DC-954C-F57706DC38C6}" type="datetime1">
              <a:rPr lang="en-US" smtClean="0"/>
              <a:t>1/21/2025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D2D030ED-AC6B-4A20-AC83-18FC54D899D7}" type="datetime1">
              <a:rPr lang="en-US" smtClean="0"/>
              <a:t>1/21/2025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9793B669-BF4F-4A43-AE25-99B56BFF73A0}"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B90252D-1624-45D0-9AB3-8CD16CC0AA39}" type="datetime1">
              <a:rPr lang="en-US" smtClean="0"/>
              <a:t>1/21/2025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13B2047E-0D77-4659-A915-BBA5122BAC91}" type="datetime1">
              <a:rPr lang="en-US" smtClean="0"/>
              <a:t>1/21/2025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721FE561-C49A-4267-AB4A-34DAE65DE963}" type="datetime1">
              <a:rPr lang="en-US" smtClean="0"/>
              <a:t>1/21/2025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B6F7450-D9EC-4DC2-A100-060B58FF7415}" type="datetime1">
              <a:rPr lang="en-US" smtClean="0"/>
              <a:t>1/21/2025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3D15E052-F778-483B-B8DD-E274B62683DA}" type="datetime1">
              <a:rPr lang="en-US" noProof="0" smtClean="0"/>
              <a:t>1/21/2025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48CF70A-3190-4ED0-A331-B268EC64C4C4}"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81BF91-8A0A-4954-89B1-C6E3D1467C9F}"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613D9E5-8731-4FDE-905A-358F3D81F7DD}" type="datetime1">
              <a:rPr lang="en-US" smtClean="0"/>
              <a:t>1/21/2025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611BEAC-A6FF-4063-9FA7-C03757575770}" type="datetime1">
              <a:rPr lang="en-US" smtClean="0"/>
              <a:t>1/21/2025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635A0121-3FF1-495B-94E8-EC43DF16E9DE}" type="datetime1">
              <a:rPr lang="en-US" smtClean="0"/>
              <a:t>1/21/2025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872876F-E622-4CA0-B2CB-4AA133F6E202}" type="datetime1">
              <a:rPr lang="en-US" smtClean="0"/>
              <a:t>1/21/2025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34B7487-AF09-443B-A42F-4E6ADC7ACFFD}" type="datetime1">
              <a:rPr lang="en-US" noProof="0" smtClean="0"/>
              <a:t>1/21/2025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8BCACD53-3088-45EB-AEE3-0B6128DFF447}" type="datetime1">
              <a:rPr lang="en-US" smtClean="0"/>
              <a:t>1/21/2025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B87A65A7-F54F-439C-BF71-88711BA90BC2}" type="datetime1">
              <a:rPr lang="en-US" smtClean="0"/>
              <a:t>1/21/2025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4987428A-AB6A-462F-A168-A9CB5DF572AE}" type="datetime1">
              <a:rPr lang="en-US" smtClean="0"/>
              <a:t>1/21/2025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67B16A3-AABA-4A2A-9757-8034E73FBC4B}" type="datetime1">
              <a:rPr lang="en-US" noProof="0" smtClean="0"/>
              <a:t>1/21/2025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5F9DB29A-4F8F-4A75-A793-65B606298918}" type="datetime1">
              <a:rPr lang="en-US" smtClean="0"/>
              <a:t>1/21/2025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F916E237-0BC1-4F8B-A54B-DC5881A11988}" type="datetime1">
              <a:rPr lang="en-US" smtClean="0"/>
              <a:t>1/21/2025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C27D0101-4DEC-488C-96B5-F65D2E4CECD0}" type="datetime1">
              <a:rPr lang="en-US" smtClean="0"/>
              <a:t>1/21/2025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3E5AAFCE-E089-478E-9153-36716F36F85A}" type="datetime1">
              <a:rPr lang="en-US" smtClean="0"/>
              <a:t>1/21/2025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FDEF106C-38D4-4019-828B-56AEEC524909}" type="datetime1">
              <a:rPr lang="en-US" noProof="0" smtClean="0"/>
              <a:t>1/21/2025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95C92F2-40BE-42A1-8B8E-573F052A07D8}" type="datetime1">
              <a:rPr lang="en-US" smtClean="0"/>
              <a:t>1/21/2025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8DAC318-46C3-42C6-9D81-C660C29700DE}" type="datetime1">
              <a:rPr lang="en-US" noProof="0" smtClean="0"/>
              <a:t>1/21/2025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F10DFB8-454C-4898-AB7C-861180120406}" type="datetime1">
              <a:rPr lang="en-US" noProof="0" smtClean="0"/>
              <a:t>1/21/2025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C4964E97-8C6B-45D2-97C4-E5E40E64A529}"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C43D7B46-EBB2-4D66-82B7-F4B03F4916BC}"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A3E995A-FDC9-433C-8603-5B92A51DA839}"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8D111B0-3474-47F0-A6D8-1299DBEAE21C}" type="datetime1">
              <a:rPr lang="en-US" smtClean="0"/>
              <a:t>1/21/2025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a:t>Google BigQuery – In Depth</a:t>
            </a:r>
            <a:endParaRPr lang="en-US" dirty="0"/>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618FE1F9-AE2B-438F-BC00-1AFE031BC22D}" type="datetime1">
              <a:rPr lang="en-US" smtClean="0"/>
              <a:t>1/21/2025</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cloud.google.com/bigquery/pricing#bigquery-pricing" TargetMode="External"/><Relationship Id="rId7" Type="http://schemas.openxmlformats.org/officeDocument/2006/relationships/hyperlink" Target="https://cloud.google.com/bigquery/pricing#data_extraction_pricing" TargetMode="External"/><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hyperlink" Target="https://cloud.google.com/bigquery/pricing#data_ingestion_pricing" TargetMode="External"/><Relationship Id="rId5" Type="http://schemas.openxmlformats.org/officeDocument/2006/relationships/hyperlink" Target="https://cloud.google.com/bigquery/pricing#storage" TargetMode="External"/><Relationship Id="rId4" Type="http://schemas.openxmlformats.org/officeDocument/2006/relationships/hyperlink" Target="https://cloud.google.com/bigquery/pricing#on_demand_pricing" TargetMode="Externa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title"/>
          </p:nvPr>
        </p:nvSpPr>
        <p:spPr>
          <a:xfrm>
            <a:off x="928800" y="2316701"/>
            <a:ext cx="10515600" cy="1500187"/>
          </a:xfrm>
        </p:spPr>
        <p:txBody>
          <a:bodyPr anchor="b">
            <a:normAutofit/>
          </a:bodyPr>
          <a:lstStyle/>
          <a:p>
            <a:r>
              <a:rPr lang="en-US"/>
              <a:t>Google BigQuery – In Depth</a:t>
            </a:r>
          </a:p>
        </p:txBody>
      </p:sp>
      <p:sp>
        <p:nvSpPr>
          <p:cNvPr id="3" name="Subtitle 2">
            <a:extLst>
              <a:ext uri="{FF2B5EF4-FFF2-40B4-BE49-F238E27FC236}">
                <a16:creationId xmlns:a16="http://schemas.microsoft.com/office/drawing/2014/main" id="{D099D82B-F86A-4C04-9207-B25F53939FB6}"/>
              </a:ext>
            </a:extLst>
          </p:cNvPr>
          <p:cNvSpPr>
            <a:spLocks noGrp="1"/>
          </p:cNvSpPr>
          <p:nvPr>
            <p:ph type="body" idx="1"/>
          </p:nvPr>
        </p:nvSpPr>
        <p:spPr>
          <a:xfrm>
            <a:off x="928800" y="4083026"/>
            <a:ext cx="10515600" cy="770328"/>
          </a:xfrm>
        </p:spPr>
        <p:txBody>
          <a:bodyPr>
            <a:normAutofit/>
          </a:bodyPr>
          <a:lstStyle/>
          <a:p>
            <a:r>
              <a:rPr lang="en-US" dirty="0"/>
              <a:t>By - Abhishek Batra – Data Architect</a:t>
            </a:r>
          </a:p>
        </p:txBody>
      </p:sp>
      <p:sp>
        <p:nvSpPr>
          <p:cNvPr id="11" name="Footer Placeholder 3">
            <a:extLst>
              <a:ext uri="{FF2B5EF4-FFF2-40B4-BE49-F238E27FC236}">
                <a16:creationId xmlns:a16="http://schemas.microsoft.com/office/drawing/2014/main" id="{EDD7F9E5-34BC-C757-D507-04F5FBAFDAF4}"/>
              </a:ext>
            </a:extLst>
          </p:cNvPr>
          <p:cNvSpPr>
            <a:spLocks noGrp="1"/>
          </p:cNvSpPr>
          <p:nvPr>
            <p:ph type="ftr" sz="quarter" idx="11"/>
          </p:nvPr>
        </p:nvSpPr>
        <p:spPr>
          <a:xfrm>
            <a:off x="614873" y="6187538"/>
            <a:ext cx="3256673" cy="365125"/>
          </a:xfrm>
        </p:spPr>
        <p:txBody>
          <a:bodyPr/>
          <a:lstStyle/>
          <a:p>
            <a:pPr>
              <a:spcAft>
                <a:spcPts val="600"/>
              </a:spcAft>
            </a:pPr>
            <a:r>
              <a:rPr lang="en-US"/>
              <a:t>Google BigQuery – In Depth</a:t>
            </a:r>
          </a:p>
        </p:txBody>
      </p:sp>
      <p:sp>
        <p:nvSpPr>
          <p:cNvPr id="6" name="Slide Number Placeholder 5">
            <a:extLst>
              <a:ext uri="{FF2B5EF4-FFF2-40B4-BE49-F238E27FC236}">
                <a16:creationId xmlns:a16="http://schemas.microsoft.com/office/drawing/2014/main" id="{4F16911E-3DFE-B5D9-9364-5BC5102BDE17}"/>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noProof="0" smtClean="0"/>
              <a:pPr>
                <a:spcAft>
                  <a:spcPts val="600"/>
                </a:spcAft>
              </a:pPr>
              <a:t>1</a:t>
            </a:fld>
            <a:endParaRPr lang="en-US" noProof="0"/>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l="-4000" r="-4000"/>
          </a:stretch>
        </a:blipFill>
        <a:effectLst/>
      </p:bgPr>
    </p:bg>
    <p:spTree>
      <p:nvGrpSpPr>
        <p:cNvPr id="1" name="">
          <a:extLst>
            <a:ext uri="{FF2B5EF4-FFF2-40B4-BE49-F238E27FC236}">
              <a16:creationId xmlns:a16="http://schemas.microsoft.com/office/drawing/2014/main" id="{E3CBE060-34B7-499E-65D4-8992C3B28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694ED-E307-03E0-D679-C263A703C9EC}"/>
              </a:ext>
            </a:extLst>
          </p:cNvPr>
          <p:cNvSpPr>
            <a:spLocks noGrp="1"/>
          </p:cNvSpPr>
          <p:nvPr>
            <p:ph type="title"/>
          </p:nvPr>
        </p:nvSpPr>
        <p:spPr>
          <a:xfrm>
            <a:off x="928800" y="607100"/>
            <a:ext cx="5573600" cy="697044"/>
          </a:xfrm>
        </p:spPr>
        <p:txBody>
          <a:bodyPr/>
          <a:lstStyle/>
          <a:p>
            <a:r>
              <a:rPr lang="en-US" sz="3600" dirty="0"/>
              <a:t>IAM Policy Inheritance</a:t>
            </a:r>
          </a:p>
        </p:txBody>
      </p:sp>
      <p:sp>
        <p:nvSpPr>
          <p:cNvPr id="4" name="Footer Placeholder 3">
            <a:extLst>
              <a:ext uri="{FF2B5EF4-FFF2-40B4-BE49-F238E27FC236}">
                <a16:creationId xmlns:a16="http://schemas.microsoft.com/office/drawing/2014/main" id="{1911F4CB-A166-D3B2-C20B-9D55439DE0D1}"/>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A9AF5162-D266-10DE-A0FB-A9F25F079C93}"/>
              </a:ext>
            </a:extLst>
          </p:cNvPr>
          <p:cNvSpPr>
            <a:spLocks noGrp="1"/>
          </p:cNvSpPr>
          <p:nvPr>
            <p:ph type="sldNum" sz="quarter" idx="12"/>
          </p:nvPr>
        </p:nvSpPr>
        <p:spPr/>
        <p:txBody>
          <a:bodyPr/>
          <a:lstStyle/>
          <a:p>
            <a:fld id="{95CBEC59-7FF9-4688-98DF-89832A0C9025}" type="slidenum">
              <a:rPr lang="en-US" smtClean="0"/>
              <a:pPr/>
              <a:t>10</a:t>
            </a:fld>
            <a:endParaRPr lang="en-US" dirty="0"/>
          </a:p>
        </p:txBody>
      </p:sp>
      <p:sp>
        <p:nvSpPr>
          <p:cNvPr id="17" name="Text Placeholder 16">
            <a:extLst>
              <a:ext uri="{FF2B5EF4-FFF2-40B4-BE49-F238E27FC236}">
                <a16:creationId xmlns:a16="http://schemas.microsoft.com/office/drawing/2014/main" id="{BA2C25E3-F78C-C7C7-6A5E-7544303451F9}"/>
              </a:ext>
            </a:extLst>
          </p:cNvPr>
          <p:cNvSpPr>
            <a:spLocks noGrp="1"/>
          </p:cNvSpPr>
          <p:nvPr>
            <p:ph type="body" sz="half" idx="23"/>
          </p:nvPr>
        </p:nvSpPr>
        <p:spPr>
          <a:xfrm>
            <a:off x="614872" y="1575793"/>
            <a:ext cx="10337607" cy="4337327"/>
          </a:xfrm>
        </p:spPr>
        <p:txBody>
          <a:bodyPr/>
          <a:lstStyle/>
          <a:p>
            <a:pPr marL="285750" indent="-285750">
              <a:buFont typeface="Arial" panose="020B0604020202020204" pitchFamily="34" charset="0"/>
              <a:buChar char="•"/>
            </a:pPr>
            <a:r>
              <a:rPr lang="en-IN" dirty="0"/>
              <a:t>IAM Stands for Identity Access Management</a:t>
            </a:r>
          </a:p>
          <a:p>
            <a:pPr marL="285750" indent="-285750">
              <a:buFont typeface="Arial" panose="020B0604020202020204" pitchFamily="34" charset="0"/>
              <a:buChar char="•"/>
            </a:pPr>
            <a:r>
              <a:rPr lang="en-US" dirty="0"/>
              <a:t>IAM lets you grant granular access to specific Google Cloud resources and helps prevent access to other resources</a:t>
            </a:r>
          </a:p>
          <a:p>
            <a:pPr marL="285750" indent="-285750">
              <a:buFont typeface="Arial" panose="020B0604020202020204" pitchFamily="34" charset="0"/>
              <a:buChar char="•"/>
            </a:pPr>
            <a:r>
              <a:rPr lang="en-US" dirty="0"/>
              <a:t>IAM lets you adopt the security principle of least privilege, which states that nobody should have more permissions than they require</a:t>
            </a:r>
            <a:endParaRPr lang="en-IN" dirty="0"/>
          </a:p>
          <a:p>
            <a:pPr marL="285750" indent="-285750">
              <a:buFont typeface="Arial" panose="020B0604020202020204" pitchFamily="34" charset="0"/>
              <a:buChar char="•"/>
            </a:pPr>
            <a:r>
              <a:rPr lang="en-US" dirty="0"/>
              <a:t>IAM lets you control who (users) has what access (roles) to which resources by setting IAM policies on the resources.</a:t>
            </a:r>
            <a:endParaRPr lang="en-IN" dirty="0"/>
          </a:p>
          <a:p>
            <a:pPr marL="285750" indent="-285750">
              <a:buFont typeface="Arial" panose="020B0604020202020204" pitchFamily="34" charset="0"/>
              <a:buChar char="•"/>
            </a:pPr>
            <a:r>
              <a:rPr lang="en-US" dirty="0"/>
              <a:t>You can set an IAM policy at the organization level, the folder level, the project level, or the resource level</a:t>
            </a:r>
          </a:p>
          <a:p>
            <a:pPr marL="285750" indent="-285750">
              <a:buFont typeface="Arial" panose="020B0604020202020204" pitchFamily="34" charset="0"/>
              <a:buChar char="•"/>
            </a:pPr>
            <a:r>
              <a:rPr lang="en-US" dirty="0"/>
              <a:t>Resources inherit the policies of the parent resource</a:t>
            </a:r>
          </a:p>
          <a:p>
            <a:pPr marL="285750" indent="-285750">
              <a:buFont typeface="Arial" panose="020B0604020202020204" pitchFamily="34" charset="0"/>
              <a:buChar char="•"/>
            </a:pPr>
            <a:r>
              <a:rPr lang="en-US" dirty="0"/>
              <a:t>If you set a policy at the organization level, it is inherited by all its child folder and project resources, and if you set a policy at the project level, it is inherited by all its child resources</a:t>
            </a:r>
          </a:p>
          <a:p>
            <a:pPr marL="285750" indent="-285750">
              <a:buFont typeface="Arial" panose="020B0604020202020204" pitchFamily="34" charset="0"/>
              <a:buChar char="•"/>
            </a:pPr>
            <a:r>
              <a:rPr lang="en-US" dirty="0"/>
              <a:t>The effective policy for a resource is the union of the policy set on the resource and the policy inherited from its ancestors</a:t>
            </a:r>
          </a:p>
          <a:p>
            <a:pPr marL="285750" indent="-285750">
              <a:buFont typeface="Arial" panose="020B0604020202020204" pitchFamily="34" charset="0"/>
              <a:buChar char="•"/>
            </a:pPr>
            <a:r>
              <a:rPr lang="en-US" sz="2000" b="1" dirty="0"/>
              <a:t>Resources inherit policies from the project, which inherit policies from the organization resource. Therefore, the organization-resource-level policies also apply at the resource level</a:t>
            </a:r>
          </a:p>
          <a:p>
            <a:endParaRPr lang="en-US" dirty="0"/>
          </a:p>
        </p:txBody>
      </p:sp>
    </p:spTree>
    <p:extLst>
      <p:ext uri="{BB962C8B-B14F-4D97-AF65-F5344CB8AC3E}">
        <p14:creationId xmlns:p14="http://schemas.microsoft.com/office/powerpoint/2010/main" val="290622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06D356-EA64-7836-2A05-1C1C759AE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92B32-4B91-781B-CE18-8C13F56862CD}"/>
              </a:ext>
            </a:extLst>
          </p:cNvPr>
          <p:cNvSpPr>
            <a:spLocks noGrp="1"/>
          </p:cNvSpPr>
          <p:nvPr>
            <p:ph type="title"/>
          </p:nvPr>
        </p:nvSpPr>
        <p:spPr/>
        <p:txBody>
          <a:bodyPr>
            <a:normAutofit/>
          </a:bodyPr>
          <a:lstStyle/>
          <a:p>
            <a:r>
              <a:rPr lang="en-US" dirty="0"/>
              <a:t>Section 2:- BigQuery Architecture</a:t>
            </a:r>
          </a:p>
        </p:txBody>
      </p:sp>
      <p:sp>
        <p:nvSpPr>
          <p:cNvPr id="3" name="Footer Placeholder 2">
            <a:extLst>
              <a:ext uri="{FF2B5EF4-FFF2-40B4-BE49-F238E27FC236}">
                <a16:creationId xmlns:a16="http://schemas.microsoft.com/office/drawing/2014/main" id="{1014894E-D6DD-79D6-9A9E-FC0653042CC7}"/>
              </a:ext>
            </a:extLst>
          </p:cNvPr>
          <p:cNvSpPr>
            <a:spLocks noGrp="1"/>
          </p:cNvSpPr>
          <p:nvPr>
            <p:ph type="ftr" sz="quarter" idx="11"/>
          </p:nvPr>
        </p:nvSpPr>
        <p:spPr/>
        <p:txBody>
          <a:bodyPr/>
          <a:lstStyle/>
          <a:p>
            <a:r>
              <a:rPr lang="en-US" dirty="0"/>
              <a:t>Google BigQuery – In Depth</a:t>
            </a:r>
          </a:p>
        </p:txBody>
      </p:sp>
      <p:sp>
        <p:nvSpPr>
          <p:cNvPr id="4" name="Slide Number Placeholder 3">
            <a:extLst>
              <a:ext uri="{FF2B5EF4-FFF2-40B4-BE49-F238E27FC236}">
                <a16:creationId xmlns:a16="http://schemas.microsoft.com/office/drawing/2014/main" id="{71FC1834-210D-836B-02A3-0B523F79A889}"/>
              </a:ext>
            </a:extLst>
          </p:cNvPr>
          <p:cNvSpPr>
            <a:spLocks noGrp="1"/>
          </p:cNvSpPr>
          <p:nvPr>
            <p:ph type="sldNum" sz="quarter" idx="12"/>
          </p:nvPr>
        </p:nvSpPr>
        <p:spPr/>
        <p:txBody>
          <a:bodyPr/>
          <a:lstStyle/>
          <a:p>
            <a:fld id="{95CBEC59-7FF9-4688-98DF-89832A0C9025}" type="slidenum">
              <a:rPr lang="en-US" smtClean="0"/>
              <a:pPr/>
              <a:t>11</a:t>
            </a:fld>
            <a:endParaRPr lang="en-US" dirty="0"/>
          </a:p>
        </p:txBody>
      </p:sp>
      <p:sp>
        <p:nvSpPr>
          <p:cNvPr id="6" name="Text Placeholder 5">
            <a:extLst>
              <a:ext uri="{FF2B5EF4-FFF2-40B4-BE49-F238E27FC236}">
                <a16:creationId xmlns:a16="http://schemas.microsoft.com/office/drawing/2014/main" id="{9DAF2A4C-18EB-260F-3A2F-E5A997BC4E35}"/>
              </a:ext>
            </a:extLst>
          </p:cNvPr>
          <p:cNvSpPr>
            <a:spLocks noGrp="1"/>
          </p:cNvSpPr>
          <p:nvPr>
            <p:ph type="body" idx="1"/>
          </p:nvPr>
        </p:nvSpPr>
        <p:spPr/>
        <p:txBody>
          <a:bodyPr/>
          <a:lstStyle/>
          <a:p>
            <a:r>
              <a:rPr lang="en-US" dirty="0"/>
              <a:t>Google BigQuery</a:t>
            </a:r>
          </a:p>
        </p:txBody>
      </p:sp>
    </p:spTree>
    <p:extLst>
      <p:ext uri="{BB962C8B-B14F-4D97-AF65-F5344CB8AC3E}">
        <p14:creationId xmlns:p14="http://schemas.microsoft.com/office/powerpoint/2010/main" val="318265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05C7FF-3B23-8078-6ED4-011020D89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9EB2F-A4AE-1B46-BD65-76F48B546484}"/>
              </a:ext>
            </a:extLst>
          </p:cNvPr>
          <p:cNvSpPr>
            <a:spLocks noGrp="1"/>
          </p:cNvSpPr>
          <p:nvPr>
            <p:ph type="title"/>
          </p:nvPr>
        </p:nvSpPr>
        <p:spPr/>
        <p:txBody>
          <a:bodyPr>
            <a:normAutofit/>
          </a:bodyPr>
          <a:lstStyle/>
          <a:p>
            <a:r>
              <a:rPr lang="en-US" dirty="0"/>
              <a:t>Architecture</a:t>
            </a:r>
          </a:p>
        </p:txBody>
      </p:sp>
      <p:sp>
        <p:nvSpPr>
          <p:cNvPr id="3" name="Content Placeholder 2">
            <a:extLst>
              <a:ext uri="{FF2B5EF4-FFF2-40B4-BE49-F238E27FC236}">
                <a16:creationId xmlns:a16="http://schemas.microsoft.com/office/drawing/2014/main" id="{330161FA-C911-E568-0587-9493EF8A6885}"/>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en-US" dirty="0" err="1"/>
              <a:t>BigQuery’s</a:t>
            </a:r>
            <a:r>
              <a:rPr lang="en-US" dirty="0"/>
              <a:t> serverless architecture decouples storage and compute and allows them to scale independently on demand.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Structure offers both immense flexibility and cost controls for customers because they don’t need to keep their expensive compute resources up and running all the time.</a:t>
            </a:r>
          </a:p>
          <a:p>
            <a:endParaRPr lang="en-US" dirty="0"/>
          </a:p>
          <a:p>
            <a:pPr marL="285750" indent="-285750">
              <a:buFont typeface="Arial" panose="020B0604020202020204" pitchFamily="34" charset="0"/>
              <a:buChar char="•"/>
            </a:pPr>
            <a:r>
              <a:rPr lang="en-US" dirty="0"/>
              <a:t>Under the hood, BigQuery employs a vast set of multi-tenant services driven by low-level Google infrastructure technologies like Dremel, Colossus, Jupiter and Borg.</a:t>
            </a:r>
          </a:p>
        </p:txBody>
      </p:sp>
      <p:sp>
        <p:nvSpPr>
          <p:cNvPr id="4" name="Footer Placeholder 3">
            <a:extLst>
              <a:ext uri="{FF2B5EF4-FFF2-40B4-BE49-F238E27FC236}">
                <a16:creationId xmlns:a16="http://schemas.microsoft.com/office/drawing/2014/main" id="{0A24DCF1-148C-5437-BBD1-7A8E9793124A}"/>
              </a:ext>
            </a:extLst>
          </p:cNvPr>
          <p:cNvSpPr>
            <a:spLocks noGrp="1"/>
          </p:cNvSpPr>
          <p:nvPr>
            <p:ph type="ftr" sz="quarter" idx="11"/>
          </p:nvPr>
        </p:nvSpPr>
        <p:spPr/>
        <p:txBody>
          <a:bodyPr/>
          <a:lstStyle/>
          <a:p>
            <a:r>
              <a:rPr lang="en-US" dirty="0"/>
              <a:t>Google BigQuery – In Depth</a:t>
            </a:r>
          </a:p>
        </p:txBody>
      </p:sp>
      <p:sp>
        <p:nvSpPr>
          <p:cNvPr id="5" name="Slide Number Placeholder 4">
            <a:extLst>
              <a:ext uri="{FF2B5EF4-FFF2-40B4-BE49-F238E27FC236}">
                <a16:creationId xmlns:a16="http://schemas.microsoft.com/office/drawing/2014/main" id="{B6458602-EBC7-0833-3DDA-EF37C6B1ED49}"/>
              </a:ext>
            </a:extLst>
          </p:cNvPr>
          <p:cNvSpPr>
            <a:spLocks noGrp="1"/>
          </p:cNvSpPr>
          <p:nvPr>
            <p:ph type="sldNum" sz="quarter" idx="12"/>
          </p:nvPr>
        </p:nvSpPr>
        <p:spPr/>
        <p:txBody>
          <a:bodyPr/>
          <a:lstStyle/>
          <a:p>
            <a:r>
              <a:rPr lang="en-US" dirty="0"/>
              <a:t>4</a:t>
            </a:r>
          </a:p>
        </p:txBody>
      </p:sp>
    </p:spTree>
    <p:extLst>
      <p:ext uri="{BB962C8B-B14F-4D97-AF65-F5344CB8AC3E}">
        <p14:creationId xmlns:p14="http://schemas.microsoft.com/office/powerpoint/2010/main" val="3531594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E52DB-0C25-5DD5-706A-EF00CCAA91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148D1-8C2A-7D5E-C1B1-947761BCEE8B}"/>
              </a:ext>
            </a:extLst>
          </p:cNvPr>
          <p:cNvSpPr>
            <a:spLocks noGrp="1"/>
          </p:cNvSpPr>
          <p:nvPr>
            <p:ph type="title"/>
          </p:nvPr>
        </p:nvSpPr>
        <p:spPr>
          <a:xfrm>
            <a:off x="929641" y="458919"/>
            <a:ext cx="9971159" cy="1325563"/>
          </a:xfrm>
        </p:spPr>
        <p:txBody>
          <a:bodyPr anchor="ctr">
            <a:normAutofit/>
          </a:bodyPr>
          <a:lstStyle/>
          <a:p>
            <a:r>
              <a:rPr lang="en-US" dirty="0"/>
              <a:t>BigQuery Components</a:t>
            </a:r>
          </a:p>
        </p:txBody>
      </p:sp>
      <p:sp>
        <p:nvSpPr>
          <p:cNvPr id="4" name="Footer Placeholder 3">
            <a:extLst>
              <a:ext uri="{FF2B5EF4-FFF2-40B4-BE49-F238E27FC236}">
                <a16:creationId xmlns:a16="http://schemas.microsoft.com/office/drawing/2014/main" id="{8CD79E79-424F-E623-8AA9-3D9B86E44E82}"/>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a:t>Google BigQuery – In Depth</a:t>
            </a:r>
          </a:p>
        </p:txBody>
      </p:sp>
      <p:sp>
        <p:nvSpPr>
          <p:cNvPr id="5" name="Slide Number Placeholder 4">
            <a:extLst>
              <a:ext uri="{FF2B5EF4-FFF2-40B4-BE49-F238E27FC236}">
                <a16:creationId xmlns:a16="http://schemas.microsoft.com/office/drawing/2014/main" id="{1766EB7A-3ACE-173D-2C37-E46EB4809254}"/>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13</a:t>
            </a:fld>
            <a:endParaRPr lang="en-US"/>
          </a:p>
        </p:txBody>
      </p:sp>
      <p:sp>
        <p:nvSpPr>
          <p:cNvPr id="1031" name="Subtitle 5">
            <a:extLst>
              <a:ext uri="{FF2B5EF4-FFF2-40B4-BE49-F238E27FC236}">
                <a16:creationId xmlns:a16="http://schemas.microsoft.com/office/drawing/2014/main" id="{5EDF7472-42F3-EFF1-7CA8-FA4BE50ABE2F}"/>
              </a:ext>
            </a:extLst>
          </p:cNvPr>
          <p:cNvSpPr>
            <a:spLocks noGrp="1"/>
          </p:cNvSpPr>
          <p:nvPr>
            <p:ph type="subTitle" idx="13"/>
          </p:nvPr>
        </p:nvSpPr>
        <p:spPr>
          <a:xfrm>
            <a:off x="797561" y="1656080"/>
            <a:ext cx="3256673" cy="3697179"/>
          </a:xfrm>
        </p:spPr>
        <p:txBody>
          <a:bodyPr>
            <a:noAutofit/>
          </a:bodyPr>
          <a:lstStyle/>
          <a:p>
            <a:pPr marL="285750" indent="-285750">
              <a:buFont typeface="Arial" panose="020B0604020202020204" pitchFamily="34" charset="0"/>
              <a:buChar char="•"/>
            </a:pPr>
            <a:r>
              <a:rPr lang="en-US" sz="2000" dirty="0"/>
              <a:t>Compute is Dremel, a large multi-tenant cluster that executes SQL queries.</a:t>
            </a:r>
          </a:p>
          <a:p>
            <a:pPr marL="285750" indent="-285750">
              <a:buFont typeface="Arial" panose="020B0604020202020204" pitchFamily="34" charset="0"/>
              <a:buChar char="•"/>
            </a:pPr>
            <a:r>
              <a:rPr lang="en-US" sz="2000" dirty="0"/>
              <a:t>Storage is Colossus, Google’s global storage system.</a:t>
            </a:r>
          </a:p>
          <a:p>
            <a:pPr marL="285750" indent="-285750">
              <a:buFont typeface="Arial" panose="020B0604020202020204" pitchFamily="34" charset="0"/>
              <a:buChar char="•"/>
            </a:pPr>
            <a:r>
              <a:rPr lang="en-US" sz="2000" dirty="0"/>
              <a:t>Compute and storage talk to each other through the petabit Jupiter network.</a:t>
            </a:r>
          </a:p>
          <a:p>
            <a:pPr marL="285750" indent="-285750">
              <a:buFont typeface="Arial" panose="020B0604020202020204" pitchFamily="34" charset="0"/>
              <a:buChar char="•"/>
            </a:pPr>
            <a:r>
              <a:rPr lang="en-US" sz="2000" dirty="0"/>
              <a:t>BigQuery is orchestrated via Borg, Google’s precursor to Kubernetes.</a:t>
            </a:r>
          </a:p>
        </p:txBody>
      </p:sp>
      <p:pic>
        <p:nvPicPr>
          <p:cNvPr id="1028" name="Picture 4">
            <a:extLst>
              <a:ext uri="{FF2B5EF4-FFF2-40B4-BE49-F238E27FC236}">
                <a16:creationId xmlns:a16="http://schemas.microsoft.com/office/drawing/2014/main" id="{AF56AC1A-0FB0-0AE0-9DD9-D46A83E03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869" y="1564641"/>
            <a:ext cx="6592569" cy="378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56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09CAD4F4-942D-0E93-18C1-EF9DC9F7B8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5F23D-E3B7-8F88-2103-CF5DAC8DA006}"/>
              </a:ext>
            </a:extLst>
          </p:cNvPr>
          <p:cNvSpPr>
            <a:spLocks noGrp="1"/>
          </p:cNvSpPr>
          <p:nvPr>
            <p:ph type="title"/>
          </p:nvPr>
        </p:nvSpPr>
        <p:spPr/>
        <p:txBody>
          <a:bodyPr/>
          <a:lstStyle/>
          <a:p>
            <a:r>
              <a:rPr lang="en-US" sz="3600" dirty="0"/>
              <a:t>The Components</a:t>
            </a:r>
          </a:p>
        </p:txBody>
      </p:sp>
      <p:sp>
        <p:nvSpPr>
          <p:cNvPr id="7" name="Text Placeholder 6">
            <a:extLst>
              <a:ext uri="{FF2B5EF4-FFF2-40B4-BE49-F238E27FC236}">
                <a16:creationId xmlns:a16="http://schemas.microsoft.com/office/drawing/2014/main" id="{970295C7-AC6C-AC0E-55FB-21189510F401}"/>
              </a:ext>
            </a:extLst>
          </p:cNvPr>
          <p:cNvSpPr>
            <a:spLocks noGrp="1"/>
          </p:cNvSpPr>
          <p:nvPr>
            <p:ph type="body" sz="half" idx="2"/>
          </p:nvPr>
        </p:nvSpPr>
        <p:spPr/>
        <p:txBody>
          <a:bodyPr/>
          <a:lstStyle/>
          <a:p>
            <a:r>
              <a:rPr lang="en-US" dirty="0"/>
              <a:t>Dremel</a:t>
            </a:r>
          </a:p>
          <a:p>
            <a:endParaRPr lang="en-US" dirty="0"/>
          </a:p>
        </p:txBody>
      </p:sp>
      <p:sp>
        <p:nvSpPr>
          <p:cNvPr id="4" name="Footer Placeholder 3">
            <a:extLst>
              <a:ext uri="{FF2B5EF4-FFF2-40B4-BE49-F238E27FC236}">
                <a16:creationId xmlns:a16="http://schemas.microsoft.com/office/drawing/2014/main" id="{3D4AEDF6-B955-6BA8-30E0-9E143833A010}"/>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70F8FE18-59A8-279F-F780-C1937DE2ACEA}"/>
              </a:ext>
            </a:extLst>
          </p:cNvPr>
          <p:cNvSpPr>
            <a:spLocks noGrp="1"/>
          </p:cNvSpPr>
          <p:nvPr>
            <p:ph type="sldNum" sz="quarter" idx="12"/>
          </p:nvPr>
        </p:nvSpPr>
        <p:spPr/>
        <p:txBody>
          <a:bodyPr/>
          <a:lstStyle/>
          <a:p>
            <a:fld id="{95CBEC59-7FF9-4688-98DF-89832A0C9025}" type="slidenum">
              <a:rPr lang="en-US" smtClean="0"/>
              <a:pPr/>
              <a:t>14</a:t>
            </a:fld>
            <a:endParaRPr lang="en-US" dirty="0"/>
          </a:p>
        </p:txBody>
      </p:sp>
      <p:sp>
        <p:nvSpPr>
          <p:cNvPr id="30" name="Text Placeholder 29">
            <a:extLst>
              <a:ext uri="{FF2B5EF4-FFF2-40B4-BE49-F238E27FC236}">
                <a16:creationId xmlns:a16="http://schemas.microsoft.com/office/drawing/2014/main" id="{3148CECE-2CC0-FB1F-1D6C-44055216273D}"/>
              </a:ext>
            </a:extLst>
          </p:cNvPr>
          <p:cNvSpPr>
            <a:spLocks noGrp="1"/>
          </p:cNvSpPr>
          <p:nvPr>
            <p:ph type="body" sz="half" idx="16"/>
          </p:nvPr>
        </p:nvSpPr>
        <p:spPr/>
        <p:txBody>
          <a:bodyPr/>
          <a:lstStyle/>
          <a:p>
            <a:r>
              <a:rPr lang="en-US" dirty="0"/>
              <a:t>Colossus</a:t>
            </a:r>
          </a:p>
        </p:txBody>
      </p:sp>
      <p:sp>
        <p:nvSpPr>
          <p:cNvPr id="31" name="Text Placeholder 30">
            <a:extLst>
              <a:ext uri="{FF2B5EF4-FFF2-40B4-BE49-F238E27FC236}">
                <a16:creationId xmlns:a16="http://schemas.microsoft.com/office/drawing/2014/main" id="{62AE03F4-1EAE-DF7E-2E0A-AA7B1E20985A}"/>
              </a:ext>
            </a:extLst>
          </p:cNvPr>
          <p:cNvSpPr>
            <a:spLocks noGrp="1"/>
          </p:cNvSpPr>
          <p:nvPr>
            <p:ph type="body" sz="half" idx="17"/>
          </p:nvPr>
        </p:nvSpPr>
        <p:spPr/>
        <p:txBody>
          <a:bodyPr/>
          <a:lstStyle/>
          <a:p>
            <a:r>
              <a:rPr lang="en-US" dirty="0"/>
              <a:t>Jupiter 	&amp; Borg</a:t>
            </a:r>
          </a:p>
        </p:txBody>
      </p:sp>
      <p:sp>
        <p:nvSpPr>
          <p:cNvPr id="35" name="Text Placeholder 34">
            <a:extLst>
              <a:ext uri="{FF2B5EF4-FFF2-40B4-BE49-F238E27FC236}">
                <a16:creationId xmlns:a16="http://schemas.microsoft.com/office/drawing/2014/main" id="{EE283682-E0A6-AF0D-71B6-6D5787DB3941}"/>
              </a:ext>
            </a:extLst>
          </p:cNvPr>
          <p:cNvSpPr>
            <a:spLocks noGrp="1"/>
          </p:cNvSpPr>
          <p:nvPr>
            <p:ph type="body" sz="half" idx="21"/>
          </p:nvPr>
        </p:nvSpPr>
        <p:spPr>
          <a:xfrm>
            <a:off x="928801" y="3059153"/>
            <a:ext cx="3256674" cy="2986047"/>
          </a:xfrm>
        </p:spPr>
        <p:txBody>
          <a:bodyPr>
            <a:normAutofit/>
          </a:bodyPr>
          <a:lstStyle/>
          <a:p>
            <a:pPr marL="285750" indent="-285750">
              <a:buFont typeface="Arial" panose="020B0604020202020204" pitchFamily="34" charset="0"/>
              <a:buChar char="•"/>
            </a:pPr>
            <a:r>
              <a:rPr lang="en-US" sz="1400" dirty="0"/>
              <a:t>Dremel turns SQL queries into execution trees. </a:t>
            </a:r>
          </a:p>
          <a:p>
            <a:pPr marL="285750" indent="-285750">
              <a:buFont typeface="Arial" panose="020B0604020202020204" pitchFamily="34" charset="0"/>
              <a:buChar char="•"/>
            </a:pPr>
            <a:r>
              <a:rPr lang="en-US" sz="1400" dirty="0"/>
              <a:t>The leaves of the tree are called slots and do the heavy lifting of reading data from storage and any necessary computation. </a:t>
            </a:r>
          </a:p>
          <a:p>
            <a:pPr marL="285750" indent="-285750">
              <a:buFont typeface="Arial" panose="020B0604020202020204" pitchFamily="34" charset="0"/>
              <a:buChar char="•"/>
            </a:pPr>
            <a:r>
              <a:rPr lang="en-US" sz="1400" dirty="0"/>
              <a:t>The branches of the tree are ‘mixers’, which perform the aggregation.</a:t>
            </a:r>
          </a:p>
        </p:txBody>
      </p:sp>
      <p:sp>
        <p:nvSpPr>
          <p:cNvPr id="36" name="Text Placeholder 35">
            <a:extLst>
              <a:ext uri="{FF2B5EF4-FFF2-40B4-BE49-F238E27FC236}">
                <a16:creationId xmlns:a16="http://schemas.microsoft.com/office/drawing/2014/main" id="{FF8A19AC-483C-BB63-F63D-C79F0BB46F94}"/>
              </a:ext>
            </a:extLst>
          </p:cNvPr>
          <p:cNvSpPr>
            <a:spLocks noGrp="1"/>
          </p:cNvSpPr>
          <p:nvPr>
            <p:ph type="body" sz="half" idx="22"/>
          </p:nvPr>
        </p:nvSpPr>
        <p:spPr>
          <a:xfrm>
            <a:off x="4467663" y="3059153"/>
            <a:ext cx="3256674" cy="3331487"/>
          </a:xfrm>
        </p:spPr>
        <p:txBody>
          <a:bodyPr>
            <a:noAutofit/>
          </a:bodyPr>
          <a:lstStyle/>
          <a:p>
            <a:pPr marL="285750" indent="-285750">
              <a:buFont typeface="Arial" panose="020B0604020202020204" pitchFamily="34" charset="0"/>
              <a:buChar char="•"/>
            </a:pPr>
            <a:r>
              <a:rPr lang="en-US" sz="1400" dirty="0"/>
              <a:t>BigQuery leverages the columnar storage format and compression algorithm to store data in Colossus, optimized for reading large amounts of structured data.</a:t>
            </a:r>
          </a:p>
          <a:p>
            <a:pPr marL="285750" indent="-285750">
              <a:buFont typeface="Arial" panose="020B0604020202020204" pitchFamily="34" charset="0"/>
              <a:buChar char="•"/>
            </a:pPr>
            <a:r>
              <a:rPr lang="en-US" sz="1400" dirty="0"/>
              <a:t>Colossus also handles replication, recovery (when disks crash) and distributed management (so there is no single point of failure).</a:t>
            </a:r>
          </a:p>
          <a:p>
            <a:pPr marL="285750" indent="-285750">
              <a:buFont typeface="Arial" panose="020B0604020202020204" pitchFamily="34" charset="0"/>
              <a:buChar char="•"/>
            </a:pPr>
            <a:r>
              <a:rPr lang="en-US" sz="1400" dirty="0"/>
              <a:t>Colossus allows BigQuery users to scale to dozens of petabytes of data stored seamlessly, without paying the penalty of attaching much more expensive compute resources as in traditional data warehouses.</a:t>
            </a:r>
          </a:p>
        </p:txBody>
      </p:sp>
      <p:sp>
        <p:nvSpPr>
          <p:cNvPr id="37" name="Text Placeholder 36">
            <a:extLst>
              <a:ext uri="{FF2B5EF4-FFF2-40B4-BE49-F238E27FC236}">
                <a16:creationId xmlns:a16="http://schemas.microsoft.com/office/drawing/2014/main" id="{FFA81FC9-662E-4F77-FAA8-0CB6348C8E49}"/>
              </a:ext>
            </a:extLst>
          </p:cNvPr>
          <p:cNvSpPr>
            <a:spLocks noGrp="1"/>
          </p:cNvSpPr>
          <p:nvPr>
            <p:ph type="body" sz="half" idx="23"/>
          </p:nvPr>
        </p:nvSpPr>
        <p:spPr>
          <a:xfrm>
            <a:off x="8006525" y="3059153"/>
            <a:ext cx="3256674" cy="2701567"/>
          </a:xfrm>
        </p:spPr>
        <p:txBody>
          <a:bodyPr>
            <a:noAutofit/>
          </a:bodyPr>
          <a:lstStyle/>
          <a:p>
            <a:pPr marL="285750" indent="-285750">
              <a:buFont typeface="Arial" panose="020B0604020202020204" pitchFamily="34" charset="0"/>
              <a:buChar char="•"/>
            </a:pPr>
            <a:r>
              <a:rPr lang="en-US" sz="1400" dirty="0"/>
              <a:t>In between storage and compute is ‘shuffle’, which takes advantage of Google’s Jupiter network to move data extremely rapidly from one place to another.</a:t>
            </a:r>
          </a:p>
          <a:p>
            <a:pPr marL="285750" indent="-285750">
              <a:buFont typeface="Arial" panose="020B0604020202020204" pitchFamily="34" charset="0"/>
              <a:buChar char="•"/>
            </a:pPr>
            <a:r>
              <a:rPr lang="en-US" sz="1400" dirty="0"/>
              <a:t>The mixers and slots are all run by Borg, which allocates hardware resources.</a:t>
            </a:r>
          </a:p>
        </p:txBody>
      </p:sp>
      <p:pic>
        <p:nvPicPr>
          <p:cNvPr id="51" name="Picture Placeholder 50" descr="Binary outline">
            <a:extLst>
              <a:ext uri="{FF2B5EF4-FFF2-40B4-BE49-F238E27FC236}">
                <a16:creationId xmlns:a16="http://schemas.microsoft.com/office/drawing/2014/main" id="{7091530C-BC6E-2BA7-11B2-9607377F1AF6}"/>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p:blipFill>
        <p:spPr>
          <a:xfrm>
            <a:off x="928940" y="1757980"/>
            <a:ext cx="862926" cy="864000"/>
          </a:xfrm>
        </p:spPr>
      </p:pic>
      <p:pic>
        <p:nvPicPr>
          <p:cNvPr id="71" name="Picture Placeholder 70" descr="Database outline">
            <a:extLst>
              <a:ext uri="{FF2B5EF4-FFF2-40B4-BE49-F238E27FC236}">
                <a16:creationId xmlns:a16="http://schemas.microsoft.com/office/drawing/2014/main" id="{40887E0F-038F-9F52-912E-B69B1C772A8B}"/>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p:blipFill>
        <p:spPr>
          <a:xfrm>
            <a:off x="4467663" y="1727708"/>
            <a:ext cx="867600" cy="868680"/>
          </a:xfrm>
        </p:spPr>
      </p:pic>
      <p:pic>
        <p:nvPicPr>
          <p:cNvPr id="73" name="Picture Placeholder 72" descr="Network outline">
            <a:extLst>
              <a:ext uri="{FF2B5EF4-FFF2-40B4-BE49-F238E27FC236}">
                <a16:creationId xmlns:a16="http://schemas.microsoft.com/office/drawing/2014/main" id="{74DA25E8-1073-8AC9-892C-C5800B6C64EA}"/>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p:blipFill>
        <p:spPr>
          <a:xfrm>
            <a:off x="8109716" y="1656380"/>
            <a:ext cx="867600" cy="868680"/>
          </a:xfrm>
        </p:spPr>
      </p:pic>
    </p:spTree>
    <p:extLst>
      <p:ext uri="{BB962C8B-B14F-4D97-AF65-F5344CB8AC3E}">
        <p14:creationId xmlns:p14="http://schemas.microsoft.com/office/powerpoint/2010/main" val="1344080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755889-5073-56F8-45BB-279F488FB7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89B13D-CBEB-46BF-3579-3598612F844A}"/>
              </a:ext>
            </a:extLst>
          </p:cNvPr>
          <p:cNvSpPr>
            <a:spLocks noGrp="1"/>
          </p:cNvSpPr>
          <p:nvPr>
            <p:ph type="title"/>
          </p:nvPr>
        </p:nvSpPr>
        <p:spPr/>
        <p:txBody>
          <a:bodyPr>
            <a:normAutofit/>
          </a:bodyPr>
          <a:lstStyle/>
          <a:p>
            <a:r>
              <a:rPr lang="en-US" dirty="0"/>
              <a:t>Section 3:- BigQuery Storage</a:t>
            </a:r>
          </a:p>
        </p:txBody>
      </p:sp>
      <p:sp>
        <p:nvSpPr>
          <p:cNvPr id="3" name="Footer Placeholder 2">
            <a:extLst>
              <a:ext uri="{FF2B5EF4-FFF2-40B4-BE49-F238E27FC236}">
                <a16:creationId xmlns:a16="http://schemas.microsoft.com/office/drawing/2014/main" id="{B1B99EB7-671E-1B28-3EB1-E02EF3315B5D}"/>
              </a:ext>
            </a:extLst>
          </p:cNvPr>
          <p:cNvSpPr>
            <a:spLocks noGrp="1"/>
          </p:cNvSpPr>
          <p:nvPr>
            <p:ph type="ftr" sz="quarter" idx="11"/>
          </p:nvPr>
        </p:nvSpPr>
        <p:spPr/>
        <p:txBody>
          <a:bodyPr/>
          <a:lstStyle/>
          <a:p>
            <a:r>
              <a:rPr lang="en-US" dirty="0"/>
              <a:t>Google BigQuery – In Depth</a:t>
            </a:r>
          </a:p>
        </p:txBody>
      </p:sp>
      <p:sp>
        <p:nvSpPr>
          <p:cNvPr id="4" name="Slide Number Placeholder 3">
            <a:extLst>
              <a:ext uri="{FF2B5EF4-FFF2-40B4-BE49-F238E27FC236}">
                <a16:creationId xmlns:a16="http://schemas.microsoft.com/office/drawing/2014/main" id="{79CDA45D-4C46-7030-FB9A-2580208AA614}"/>
              </a:ext>
            </a:extLst>
          </p:cNvPr>
          <p:cNvSpPr>
            <a:spLocks noGrp="1"/>
          </p:cNvSpPr>
          <p:nvPr>
            <p:ph type="sldNum" sz="quarter" idx="12"/>
          </p:nvPr>
        </p:nvSpPr>
        <p:spPr/>
        <p:txBody>
          <a:bodyPr/>
          <a:lstStyle/>
          <a:p>
            <a:fld id="{95CBEC59-7FF9-4688-98DF-89832A0C9025}" type="slidenum">
              <a:rPr lang="en-US" smtClean="0"/>
              <a:pPr/>
              <a:t>15</a:t>
            </a:fld>
            <a:endParaRPr lang="en-US" dirty="0"/>
          </a:p>
        </p:txBody>
      </p:sp>
      <p:sp>
        <p:nvSpPr>
          <p:cNvPr id="6" name="Text Placeholder 5">
            <a:extLst>
              <a:ext uri="{FF2B5EF4-FFF2-40B4-BE49-F238E27FC236}">
                <a16:creationId xmlns:a16="http://schemas.microsoft.com/office/drawing/2014/main" id="{954939C5-125E-CE6D-D5F0-FFA0F9ED9B7F}"/>
              </a:ext>
            </a:extLst>
          </p:cNvPr>
          <p:cNvSpPr>
            <a:spLocks noGrp="1"/>
          </p:cNvSpPr>
          <p:nvPr>
            <p:ph type="body" idx="1"/>
          </p:nvPr>
        </p:nvSpPr>
        <p:spPr/>
        <p:txBody>
          <a:bodyPr/>
          <a:lstStyle/>
          <a:p>
            <a:r>
              <a:rPr lang="en-US" dirty="0"/>
              <a:t>Overview Of Storage</a:t>
            </a:r>
          </a:p>
        </p:txBody>
      </p:sp>
    </p:spTree>
    <p:extLst>
      <p:ext uri="{BB962C8B-B14F-4D97-AF65-F5344CB8AC3E}">
        <p14:creationId xmlns:p14="http://schemas.microsoft.com/office/powerpoint/2010/main" val="171821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2F82CC-B80A-47AA-D3ED-E11EB3AEB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F97C1-473D-6AF4-A874-AE98F0FE8ADF}"/>
              </a:ext>
            </a:extLst>
          </p:cNvPr>
          <p:cNvSpPr>
            <a:spLocks noGrp="1"/>
          </p:cNvSpPr>
          <p:nvPr>
            <p:ph type="title"/>
          </p:nvPr>
        </p:nvSpPr>
        <p:spPr/>
        <p:txBody>
          <a:bodyPr>
            <a:normAutofit fontScale="90000"/>
          </a:bodyPr>
          <a:lstStyle/>
          <a:p>
            <a:r>
              <a:rPr lang="en-US" dirty="0"/>
              <a:t>Storage -BigQuery Resource Model</a:t>
            </a:r>
            <a:br>
              <a:rPr lang="en-US" dirty="0"/>
            </a:br>
            <a:endParaRPr lang="en-US" dirty="0"/>
          </a:p>
        </p:txBody>
      </p:sp>
      <p:sp>
        <p:nvSpPr>
          <p:cNvPr id="3" name="Content Placeholder 2">
            <a:extLst>
              <a:ext uri="{FF2B5EF4-FFF2-40B4-BE49-F238E27FC236}">
                <a16:creationId xmlns:a16="http://schemas.microsoft.com/office/drawing/2014/main" id="{C2DE150B-7462-C50D-F22F-F8E539B6E5D5}"/>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en-US" dirty="0"/>
              <a:t>BigQuery organizes data tables into units called datasets.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Datasets are scoped to a GCP project. These multiple scopes—project, dataset, and table—helps you structure your information logically.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multiple datasets to separate tables pertaining to different analytical domains, and you can use project-level scoping to isolate datasets from each other according to your business needs.</a:t>
            </a:r>
          </a:p>
        </p:txBody>
      </p:sp>
      <p:sp>
        <p:nvSpPr>
          <p:cNvPr id="4" name="Footer Placeholder 3">
            <a:extLst>
              <a:ext uri="{FF2B5EF4-FFF2-40B4-BE49-F238E27FC236}">
                <a16:creationId xmlns:a16="http://schemas.microsoft.com/office/drawing/2014/main" id="{5678CCB7-754C-3882-68F2-87C9E756ADA4}"/>
              </a:ext>
            </a:extLst>
          </p:cNvPr>
          <p:cNvSpPr>
            <a:spLocks noGrp="1"/>
          </p:cNvSpPr>
          <p:nvPr>
            <p:ph type="ftr" sz="quarter" idx="11"/>
          </p:nvPr>
        </p:nvSpPr>
        <p:spPr/>
        <p:txBody>
          <a:bodyPr/>
          <a:lstStyle/>
          <a:p>
            <a:r>
              <a:rPr lang="en-US" dirty="0"/>
              <a:t>Google BigQuery – In Depth</a:t>
            </a:r>
          </a:p>
        </p:txBody>
      </p:sp>
      <p:sp>
        <p:nvSpPr>
          <p:cNvPr id="5" name="Slide Number Placeholder 4">
            <a:extLst>
              <a:ext uri="{FF2B5EF4-FFF2-40B4-BE49-F238E27FC236}">
                <a16:creationId xmlns:a16="http://schemas.microsoft.com/office/drawing/2014/main" id="{5E531759-7119-9903-5A13-6D8A0469C2A3}"/>
              </a:ext>
            </a:extLst>
          </p:cNvPr>
          <p:cNvSpPr>
            <a:spLocks noGrp="1"/>
          </p:cNvSpPr>
          <p:nvPr>
            <p:ph type="sldNum" sz="quarter" idx="12"/>
          </p:nvPr>
        </p:nvSpPr>
        <p:spPr/>
        <p:txBody>
          <a:bodyPr/>
          <a:lstStyle/>
          <a:p>
            <a:r>
              <a:rPr lang="en-US" dirty="0"/>
              <a:t>4</a:t>
            </a:r>
          </a:p>
        </p:txBody>
      </p:sp>
    </p:spTree>
    <p:extLst>
      <p:ext uri="{BB962C8B-B14F-4D97-AF65-F5344CB8AC3E}">
        <p14:creationId xmlns:p14="http://schemas.microsoft.com/office/powerpoint/2010/main" val="514851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1B22717B-F711-1197-06E8-2A9529475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D5D44-E5F4-0A8E-8E50-F13634D81CE4}"/>
              </a:ext>
            </a:extLst>
          </p:cNvPr>
          <p:cNvSpPr>
            <a:spLocks noGrp="1"/>
          </p:cNvSpPr>
          <p:nvPr>
            <p:ph type="title"/>
          </p:nvPr>
        </p:nvSpPr>
        <p:spPr>
          <a:xfrm>
            <a:off x="928800" y="652069"/>
            <a:ext cx="3932237" cy="2390931"/>
          </a:xfrm>
        </p:spPr>
        <p:txBody>
          <a:bodyPr anchor="b">
            <a:normAutofit/>
          </a:bodyPr>
          <a:lstStyle/>
          <a:p>
            <a:r>
              <a:rPr lang="en-US" dirty="0"/>
              <a:t>BigQuery Storage</a:t>
            </a:r>
          </a:p>
        </p:txBody>
      </p:sp>
      <p:pic>
        <p:nvPicPr>
          <p:cNvPr id="2050" name="Picture 2">
            <a:extLst>
              <a:ext uri="{FF2B5EF4-FFF2-40B4-BE49-F238E27FC236}">
                <a16:creationId xmlns:a16="http://schemas.microsoft.com/office/drawing/2014/main" id="{9B03B3FD-9D84-6293-FF3D-FE730099EF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31566" y="1889760"/>
            <a:ext cx="6189584" cy="41309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31" name="Subtitle 5">
            <a:extLst>
              <a:ext uri="{FF2B5EF4-FFF2-40B4-BE49-F238E27FC236}">
                <a16:creationId xmlns:a16="http://schemas.microsoft.com/office/drawing/2014/main" id="{AF8AEAB5-02E5-1165-525A-A3A63793669B}"/>
              </a:ext>
            </a:extLst>
          </p:cNvPr>
          <p:cNvSpPr>
            <a:spLocks noGrp="1"/>
          </p:cNvSpPr>
          <p:nvPr>
            <p:ph type="body" sz="half" idx="2"/>
          </p:nvPr>
        </p:nvSpPr>
        <p:spPr>
          <a:xfrm>
            <a:off x="928800" y="3283709"/>
            <a:ext cx="3932237" cy="2922221"/>
          </a:xfrm>
        </p:spPr>
        <p:txBody>
          <a:bodyPr>
            <a:normAutofit fontScale="92500" lnSpcReduction="10000"/>
          </a:bodyPr>
          <a:lstStyle/>
          <a:p>
            <a:pPr marL="285750" indent="-285750">
              <a:buFont typeface="Arial" panose="020B0604020202020204" pitchFamily="34" charset="0"/>
              <a:buChar char="•"/>
            </a:pPr>
            <a:r>
              <a:rPr lang="en-US" sz="1600" dirty="0"/>
              <a:t>Datasets</a:t>
            </a:r>
          </a:p>
          <a:p>
            <a:pPr marL="742950" lvl="1" indent="-285750">
              <a:buFont typeface="Arial" panose="020B0604020202020204" pitchFamily="34" charset="0"/>
              <a:buChar char="•"/>
            </a:pPr>
            <a:r>
              <a:rPr lang="en-US" b="1" dirty="0">
                <a:solidFill>
                  <a:schemeClr val="tx2"/>
                </a:solidFill>
              </a:rPr>
              <a:t>Collections of “related” tables/views together with labels and description</a:t>
            </a:r>
          </a:p>
          <a:p>
            <a:pPr marL="742950" lvl="1" indent="-285750">
              <a:buFont typeface="Arial" panose="020B0604020202020204" pitchFamily="34" charset="0"/>
              <a:buChar char="•"/>
            </a:pPr>
            <a:r>
              <a:rPr lang="en-US" b="1" dirty="0">
                <a:solidFill>
                  <a:schemeClr val="tx2"/>
                </a:solidFill>
              </a:rPr>
              <a:t>Allow storage access control at Dataset level</a:t>
            </a:r>
          </a:p>
          <a:p>
            <a:pPr marL="742950" lvl="1" indent="-285750">
              <a:buFont typeface="Arial" panose="020B0604020202020204" pitchFamily="34" charset="0"/>
              <a:buChar char="•"/>
            </a:pPr>
            <a:r>
              <a:rPr lang="en-US" b="1" dirty="0">
                <a:solidFill>
                  <a:schemeClr val="tx2"/>
                </a:solidFill>
              </a:rPr>
              <a:t>Define location of data i.e. multi-regional (US, EU) or regional (asia-northeast1)</a:t>
            </a:r>
          </a:p>
          <a:p>
            <a:pPr marL="285750" indent="-285750">
              <a:buFont typeface="Arial" panose="020B0604020202020204" pitchFamily="34" charset="0"/>
              <a:buChar char="•"/>
            </a:pPr>
            <a:r>
              <a:rPr lang="en-US" sz="1600" b="1" dirty="0">
                <a:solidFill>
                  <a:schemeClr val="tx2"/>
                </a:solidFill>
              </a:rPr>
              <a:t>Tables</a:t>
            </a:r>
          </a:p>
          <a:p>
            <a:pPr marL="742950" lvl="1" indent="-285750">
              <a:buFont typeface="Arial" panose="020B0604020202020204" pitchFamily="34" charset="0"/>
              <a:buChar char="•"/>
            </a:pPr>
            <a:r>
              <a:rPr lang="en-US" b="1" dirty="0">
                <a:solidFill>
                  <a:schemeClr val="tx2"/>
                </a:solidFill>
              </a:rPr>
              <a:t>Collections of columns and rows stored in managed storage</a:t>
            </a:r>
          </a:p>
          <a:p>
            <a:pPr marL="742950" lvl="1" indent="-285750">
              <a:buFont typeface="Arial" panose="020B0604020202020204" pitchFamily="34" charset="0"/>
              <a:buChar char="•"/>
            </a:pPr>
            <a:r>
              <a:rPr lang="en-US" b="1" dirty="0">
                <a:solidFill>
                  <a:schemeClr val="tx2"/>
                </a:solidFill>
              </a:rPr>
              <a:t>Defined by a schema with strongly-typed columns of values</a:t>
            </a:r>
          </a:p>
          <a:p>
            <a:pPr marL="742950" lvl="1" indent="-285750">
              <a:buFont typeface="Arial" panose="020B0604020202020204" pitchFamily="34" charset="0"/>
              <a:buChar char="•"/>
            </a:pPr>
            <a:r>
              <a:rPr lang="en-US" b="1" dirty="0">
                <a:solidFill>
                  <a:schemeClr val="tx2"/>
                </a:solidFill>
              </a:rPr>
              <a:t>Allow access control at Table level and Column level</a:t>
            </a:r>
          </a:p>
          <a:p>
            <a:pPr lvl="1"/>
            <a:endParaRPr lang="en-US" sz="1600" b="1" dirty="0">
              <a:solidFill>
                <a:schemeClr val="tx2"/>
              </a:solidFill>
            </a:endParaRPr>
          </a:p>
        </p:txBody>
      </p:sp>
      <p:sp>
        <p:nvSpPr>
          <p:cNvPr id="4" name="Footer Placeholder 3">
            <a:extLst>
              <a:ext uri="{FF2B5EF4-FFF2-40B4-BE49-F238E27FC236}">
                <a16:creationId xmlns:a16="http://schemas.microsoft.com/office/drawing/2014/main" id="{94EF710D-DCE5-C8ED-E47D-EE99BF1DB19F}"/>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a:t>Google BigQuery – In Depth</a:t>
            </a:r>
          </a:p>
        </p:txBody>
      </p:sp>
      <p:sp>
        <p:nvSpPr>
          <p:cNvPr id="5" name="Slide Number Placeholder 4">
            <a:extLst>
              <a:ext uri="{FF2B5EF4-FFF2-40B4-BE49-F238E27FC236}">
                <a16:creationId xmlns:a16="http://schemas.microsoft.com/office/drawing/2014/main" id="{5A497DE6-8DE1-1C3D-8496-F35DEE897076}"/>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17</a:t>
            </a:fld>
            <a:endParaRPr lang="en-US"/>
          </a:p>
        </p:txBody>
      </p:sp>
    </p:spTree>
    <p:extLst>
      <p:ext uri="{BB962C8B-B14F-4D97-AF65-F5344CB8AC3E}">
        <p14:creationId xmlns:p14="http://schemas.microsoft.com/office/powerpoint/2010/main" val="3252834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Traditional RDBMS Vs BigQuery</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Traditional RDBMS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marL="0" indent="0">
              <a:buNone/>
            </a:pPr>
            <a:r>
              <a:rPr lang="en-US" dirty="0"/>
              <a:t>Traditional relational databases, like MySQL, store data row-by-row (record-oriented storage). This makes them good at transactional updates and OLTP (Online Transaction Processing) use cases. </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BigQuery</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a:t>Google BigQuery – In Depth</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18</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half" idx="15"/>
          </p:nvPr>
        </p:nvSpPr>
        <p:spPr/>
        <p:txBody>
          <a:bodyPr/>
          <a:lstStyle/>
          <a:p>
            <a:pPr marL="0" indent="0">
              <a:buNone/>
            </a:pPr>
            <a:r>
              <a:rPr lang="en-US" dirty="0"/>
              <a:t>BigQuery, on the other hand, uses columnar storage, where each column is stored in a separate file block. This makes BigQuery an ideal solution for OLAP (Online Analytical Processing) use cases. </a:t>
            </a:r>
          </a:p>
          <a:p>
            <a:pPr marL="0" indent="0">
              <a:buNone/>
            </a:pPr>
            <a:endParaRPr lang="en-US" dirty="0"/>
          </a:p>
          <a:p>
            <a:pPr marL="0" indent="0">
              <a:buNone/>
            </a:pPr>
            <a:r>
              <a:rPr lang="en-US" dirty="0"/>
              <a:t>You can stream (append) data easily to BigQuery tables and update or delete existing values. BigQuery supports mutations (INSERT, UPDATE, MERGE, DELETE) without limits.</a:t>
            </a:r>
          </a:p>
        </p:txBody>
      </p:sp>
      <p:pic>
        <p:nvPicPr>
          <p:cNvPr id="3074" name="Picture 2">
            <a:extLst>
              <a:ext uri="{FF2B5EF4-FFF2-40B4-BE49-F238E27FC236}">
                <a16:creationId xmlns:a16="http://schemas.microsoft.com/office/drawing/2014/main" id="{5938DE17-A9E8-A3F4-9D9D-6723160AE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730" y="4441848"/>
            <a:ext cx="4747221" cy="1620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958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A637407C-B129-2880-8550-C8C0E3448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20052-008B-B410-8D87-192570A8F7A2}"/>
              </a:ext>
            </a:extLst>
          </p:cNvPr>
          <p:cNvSpPr>
            <a:spLocks noGrp="1"/>
          </p:cNvSpPr>
          <p:nvPr>
            <p:ph type="title"/>
          </p:nvPr>
        </p:nvSpPr>
        <p:spPr>
          <a:xfrm>
            <a:off x="928800" y="607100"/>
            <a:ext cx="5573600" cy="697044"/>
          </a:xfrm>
        </p:spPr>
        <p:txBody>
          <a:bodyPr/>
          <a:lstStyle/>
          <a:p>
            <a:r>
              <a:rPr lang="en-US" sz="3600" dirty="0"/>
              <a:t>Columnar Storage</a:t>
            </a:r>
          </a:p>
        </p:txBody>
      </p:sp>
      <p:sp>
        <p:nvSpPr>
          <p:cNvPr id="4" name="Footer Placeholder 3">
            <a:extLst>
              <a:ext uri="{FF2B5EF4-FFF2-40B4-BE49-F238E27FC236}">
                <a16:creationId xmlns:a16="http://schemas.microsoft.com/office/drawing/2014/main" id="{B35A3645-07F4-7F73-7E35-757260C29524}"/>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0CA2556A-E6CB-0F53-84A8-6F3F163EC80C}"/>
              </a:ext>
            </a:extLst>
          </p:cNvPr>
          <p:cNvSpPr>
            <a:spLocks noGrp="1"/>
          </p:cNvSpPr>
          <p:nvPr>
            <p:ph type="sldNum" sz="quarter" idx="12"/>
          </p:nvPr>
        </p:nvSpPr>
        <p:spPr/>
        <p:txBody>
          <a:bodyPr/>
          <a:lstStyle/>
          <a:p>
            <a:fld id="{95CBEC59-7FF9-4688-98DF-89832A0C9025}" type="slidenum">
              <a:rPr lang="en-US" smtClean="0"/>
              <a:pPr/>
              <a:t>19</a:t>
            </a:fld>
            <a:endParaRPr lang="en-US" dirty="0"/>
          </a:p>
        </p:txBody>
      </p:sp>
      <p:sp>
        <p:nvSpPr>
          <p:cNvPr id="17" name="Text Placeholder 16">
            <a:extLst>
              <a:ext uri="{FF2B5EF4-FFF2-40B4-BE49-F238E27FC236}">
                <a16:creationId xmlns:a16="http://schemas.microsoft.com/office/drawing/2014/main" id="{D7814F77-1029-B691-8B0A-FEF5622535F7}"/>
              </a:ext>
            </a:extLst>
          </p:cNvPr>
          <p:cNvSpPr>
            <a:spLocks noGrp="1"/>
          </p:cNvSpPr>
          <p:nvPr>
            <p:ph type="body" sz="half" idx="23"/>
          </p:nvPr>
        </p:nvSpPr>
        <p:spPr>
          <a:xfrm>
            <a:off x="614873" y="1575793"/>
            <a:ext cx="4739448" cy="4103647"/>
          </a:xfrm>
        </p:spPr>
        <p:txBody>
          <a:bodyPr>
            <a:normAutofit lnSpcReduction="10000"/>
          </a:bodyPr>
          <a:lstStyle/>
          <a:p>
            <a:pPr marL="285750" indent="-285750">
              <a:buFont typeface="Arial" panose="020B0604020202020204" pitchFamily="34" charset="0"/>
              <a:buChar char="•"/>
            </a:pPr>
            <a:r>
              <a:rPr lang="en-US" dirty="0"/>
              <a:t>BigQuery uses variations and advancements on columnar storage.</a:t>
            </a:r>
          </a:p>
          <a:p>
            <a:pPr marL="285750" indent="-285750">
              <a:buFont typeface="Arial" panose="020B0604020202020204" pitchFamily="34" charset="0"/>
              <a:buChar char="•"/>
            </a:pPr>
            <a:r>
              <a:rPr lang="en-US" dirty="0"/>
              <a:t>Internally, BigQuery stores data in a proprietary columnar format called Capacitor, which has several benefits for data warehouse workloads.</a:t>
            </a:r>
          </a:p>
          <a:p>
            <a:pPr marL="285750" indent="-285750">
              <a:buFont typeface="Arial" panose="020B0604020202020204" pitchFamily="34" charset="0"/>
              <a:buChar char="•"/>
            </a:pPr>
            <a:r>
              <a:rPr lang="en-US" dirty="0"/>
              <a:t>Each column in the table is stored in a separate file block and all the columns are stored in a single capacitor file, which are compressed and encrypted on disk. </a:t>
            </a:r>
          </a:p>
          <a:p>
            <a:pPr marL="285750" indent="-285750">
              <a:buFont typeface="Arial" panose="020B0604020202020204" pitchFamily="34" charset="0"/>
              <a:buChar char="•"/>
            </a:pPr>
            <a:r>
              <a:rPr lang="en-US" dirty="0"/>
              <a:t>BigQuery uses query access patterns to determine the optimal number of physical shards and how data is encoded.</a:t>
            </a:r>
          </a:p>
          <a:p>
            <a:pPr marL="285750" indent="-285750">
              <a:buFont typeface="Arial" panose="020B0604020202020204" pitchFamily="34" charset="0"/>
              <a:buChar char="•"/>
            </a:pPr>
            <a:r>
              <a:rPr lang="en-US" dirty="0"/>
              <a:t>The actual persistence layer is provided by Google’s distributed file system, Colossus, where data is automatically compressed, encrypted, replicated, and distributed</a:t>
            </a:r>
          </a:p>
        </p:txBody>
      </p:sp>
      <p:pic>
        <p:nvPicPr>
          <p:cNvPr id="4098" name="Picture 2">
            <a:extLst>
              <a:ext uri="{FF2B5EF4-FFF2-40B4-BE49-F238E27FC236}">
                <a16:creationId xmlns:a16="http://schemas.microsoft.com/office/drawing/2014/main" id="{A002E311-A2A8-FE1F-EA38-01DB28591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127" y="1813560"/>
            <a:ext cx="5715000" cy="2752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061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Section 1:- GCP - Overview</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Google BigQuery – In Depth</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2</a:t>
            </a:fld>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Google Resource Manager</a:t>
            </a:r>
          </a:p>
        </p:txBody>
      </p:sp>
    </p:spTree>
    <p:extLst>
      <p:ext uri="{BB962C8B-B14F-4D97-AF65-F5344CB8AC3E}">
        <p14:creationId xmlns:p14="http://schemas.microsoft.com/office/powerpoint/2010/main" val="192049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0" y="652069"/>
            <a:ext cx="3932237" cy="2390931"/>
          </a:xfrm>
        </p:spPr>
        <p:txBody>
          <a:bodyPr anchor="b">
            <a:normAutofit/>
          </a:bodyPr>
          <a:lstStyle/>
          <a:p>
            <a:r>
              <a:rPr lang="en-US" dirty="0"/>
              <a:t>Partitioning</a:t>
            </a:r>
            <a:br>
              <a:rPr lang="en-US" dirty="0"/>
            </a:br>
            <a:r>
              <a:rPr lang="en-US" dirty="0"/>
              <a:t>And</a:t>
            </a:r>
            <a:br>
              <a:rPr lang="en-US" dirty="0"/>
            </a:br>
            <a:r>
              <a:rPr lang="en-US" dirty="0"/>
              <a:t>Clustering</a:t>
            </a:r>
            <a:br>
              <a:rPr lang="en-US" dirty="0"/>
            </a:br>
            <a:endParaRPr lang="en-US" dirty="0"/>
          </a:p>
        </p:txBody>
      </p:sp>
      <p:pic>
        <p:nvPicPr>
          <p:cNvPr id="6148" name="Picture 4" descr="A screenshot of a computer&#10;&#10;Description automatically generated">
            <a:extLst>
              <a:ext uri="{FF2B5EF4-FFF2-40B4-BE49-F238E27FC236}">
                <a16:creationId xmlns:a16="http://schemas.microsoft.com/office/drawing/2014/main" id="{201216A3-AA01-D0D4-7DC5-A2F228A6E2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75832" y="1134302"/>
            <a:ext cx="7125920" cy="4453698"/>
          </a:xfrm>
          <a:prstGeom prst="rect">
            <a:avLst/>
          </a:prstGeom>
          <a:solidFill>
            <a:srgbClr val="FFFFFF"/>
          </a:solidFill>
        </p:spPr>
      </p:pic>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a:t>Google BigQuery – In Depth</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20</a:t>
            </a:fld>
            <a:endParaRPr lang="en-US"/>
          </a:p>
        </p:txBody>
      </p:sp>
    </p:spTree>
    <p:extLst>
      <p:ext uri="{BB962C8B-B14F-4D97-AF65-F5344CB8AC3E}">
        <p14:creationId xmlns:p14="http://schemas.microsoft.com/office/powerpoint/2010/main" val="3198773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BEE920A6-5866-8FF7-27C7-9A9554FF2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3974B-674D-CA23-50E6-30F6B24DE982}"/>
              </a:ext>
            </a:extLst>
          </p:cNvPr>
          <p:cNvSpPr>
            <a:spLocks noGrp="1"/>
          </p:cNvSpPr>
          <p:nvPr>
            <p:ph type="title"/>
          </p:nvPr>
        </p:nvSpPr>
        <p:spPr/>
        <p:txBody>
          <a:bodyPr/>
          <a:lstStyle/>
          <a:p>
            <a:r>
              <a:rPr lang="en-US" dirty="0"/>
              <a:t>Partitioning &amp; Clustering</a:t>
            </a:r>
          </a:p>
        </p:txBody>
      </p:sp>
      <p:sp>
        <p:nvSpPr>
          <p:cNvPr id="3" name="Text Placeholder 2">
            <a:extLst>
              <a:ext uri="{FF2B5EF4-FFF2-40B4-BE49-F238E27FC236}">
                <a16:creationId xmlns:a16="http://schemas.microsoft.com/office/drawing/2014/main" id="{3943F30C-ADC9-11DA-2EEF-7EE4BA8B4AE7}"/>
              </a:ext>
            </a:extLst>
          </p:cNvPr>
          <p:cNvSpPr>
            <a:spLocks noGrp="1"/>
          </p:cNvSpPr>
          <p:nvPr>
            <p:ph type="body" idx="1"/>
          </p:nvPr>
        </p:nvSpPr>
        <p:spPr/>
        <p:txBody>
          <a:bodyPr/>
          <a:lstStyle/>
          <a:p>
            <a:r>
              <a:rPr lang="en-US" dirty="0"/>
              <a:t>Partitioning</a:t>
            </a:r>
          </a:p>
        </p:txBody>
      </p:sp>
      <p:sp>
        <p:nvSpPr>
          <p:cNvPr id="4" name="Content Placeholder 3">
            <a:extLst>
              <a:ext uri="{FF2B5EF4-FFF2-40B4-BE49-F238E27FC236}">
                <a16:creationId xmlns:a16="http://schemas.microsoft.com/office/drawing/2014/main" id="{FA2FB449-6A08-0661-54F4-9D96CC8F5F4D}"/>
              </a:ext>
            </a:extLst>
          </p:cNvPr>
          <p:cNvSpPr>
            <a:spLocks noGrp="1"/>
          </p:cNvSpPr>
          <p:nvPr>
            <p:ph sz="half" idx="2"/>
          </p:nvPr>
        </p:nvSpPr>
        <p:spPr/>
        <p:txBody>
          <a:bodyPr/>
          <a:lstStyle/>
          <a:p>
            <a:r>
              <a:rPr lang="en-US" dirty="0"/>
              <a:t>A partitioned table is a special table that is divided into segments, called partitions, that make it easier to manage and query your data.</a:t>
            </a:r>
          </a:p>
          <a:p>
            <a:r>
              <a:rPr lang="en-US" dirty="0"/>
              <a:t>We can split large tables into many smaller partitions using data ingestion time or TIMESTAMP/DATE column or an INTEGER column.</a:t>
            </a:r>
          </a:p>
          <a:p>
            <a:r>
              <a:rPr lang="en-US" dirty="0"/>
              <a:t>Once slot workers read their data from disk, BigQuery can automatically determine more optimal data sharding and quickly repartition data using </a:t>
            </a:r>
            <a:r>
              <a:rPr lang="en-US" dirty="0" err="1"/>
              <a:t>BigQuery’s</a:t>
            </a:r>
            <a:r>
              <a:rPr lang="en-US" dirty="0"/>
              <a:t> in-memory shuffle service.</a:t>
            </a:r>
          </a:p>
        </p:txBody>
      </p:sp>
      <p:sp>
        <p:nvSpPr>
          <p:cNvPr id="5" name="Text Placeholder 4">
            <a:extLst>
              <a:ext uri="{FF2B5EF4-FFF2-40B4-BE49-F238E27FC236}">
                <a16:creationId xmlns:a16="http://schemas.microsoft.com/office/drawing/2014/main" id="{A6CCE8AE-8B7B-6E59-9315-87D5564CFD56}"/>
              </a:ext>
            </a:extLst>
          </p:cNvPr>
          <p:cNvSpPr>
            <a:spLocks noGrp="1"/>
          </p:cNvSpPr>
          <p:nvPr>
            <p:ph type="body" sz="quarter" idx="3"/>
          </p:nvPr>
        </p:nvSpPr>
        <p:spPr/>
        <p:txBody>
          <a:bodyPr/>
          <a:lstStyle/>
          <a:p>
            <a:r>
              <a:rPr lang="en-US" dirty="0"/>
              <a:t>Clustering</a:t>
            </a:r>
          </a:p>
        </p:txBody>
      </p:sp>
      <p:sp>
        <p:nvSpPr>
          <p:cNvPr id="7" name="Footer Placeholder 6">
            <a:extLst>
              <a:ext uri="{FF2B5EF4-FFF2-40B4-BE49-F238E27FC236}">
                <a16:creationId xmlns:a16="http://schemas.microsoft.com/office/drawing/2014/main" id="{23E3149C-53CD-0A94-CD42-CE7EFE1D4398}"/>
              </a:ext>
            </a:extLst>
          </p:cNvPr>
          <p:cNvSpPr>
            <a:spLocks noGrp="1"/>
          </p:cNvSpPr>
          <p:nvPr>
            <p:ph type="ftr" sz="quarter" idx="11"/>
          </p:nvPr>
        </p:nvSpPr>
        <p:spPr/>
        <p:txBody>
          <a:bodyPr/>
          <a:lstStyle/>
          <a:p>
            <a:r>
              <a:rPr lang="en-US"/>
              <a:t>Google BigQuery – In Depth</a:t>
            </a:r>
            <a:endParaRPr lang="en-US" dirty="0"/>
          </a:p>
        </p:txBody>
      </p:sp>
      <p:sp>
        <p:nvSpPr>
          <p:cNvPr id="8" name="Slide Number Placeholder 7">
            <a:extLst>
              <a:ext uri="{FF2B5EF4-FFF2-40B4-BE49-F238E27FC236}">
                <a16:creationId xmlns:a16="http://schemas.microsoft.com/office/drawing/2014/main" id="{71BD9A77-B88A-F73C-9E53-A851458A1BF9}"/>
              </a:ext>
            </a:extLst>
          </p:cNvPr>
          <p:cNvSpPr>
            <a:spLocks noGrp="1"/>
          </p:cNvSpPr>
          <p:nvPr>
            <p:ph type="sldNum" sz="quarter" idx="12"/>
          </p:nvPr>
        </p:nvSpPr>
        <p:spPr/>
        <p:txBody>
          <a:bodyPr/>
          <a:lstStyle/>
          <a:p>
            <a:fld id="{95CBEC59-7FF9-4688-98DF-89832A0C9025}" type="slidenum">
              <a:rPr lang="en-US" smtClean="0"/>
              <a:pPr/>
              <a:t>21</a:t>
            </a:fld>
            <a:endParaRPr lang="en-US" dirty="0"/>
          </a:p>
        </p:txBody>
      </p:sp>
      <p:sp>
        <p:nvSpPr>
          <p:cNvPr id="6" name="Content Placeholder 5">
            <a:extLst>
              <a:ext uri="{FF2B5EF4-FFF2-40B4-BE49-F238E27FC236}">
                <a16:creationId xmlns:a16="http://schemas.microsoft.com/office/drawing/2014/main" id="{66866345-5A50-6952-C3FF-8A40F8296AEF}"/>
              </a:ext>
            </a:extLst>
          </p:cNvPr>
          <p:cNvSpPr>
            <a:spLocks noGrp="1"/>
          </p:cNvSpPr>
          <p:nvPr>
            <p:ph sz="half" idx="15"/>
          </p:nvPr>
        </p:nvSpPr>
        <p:spPr/>
        <p:txBody>
          <a:bodyPr>
            <a:normAutofit fontScale="92500" lnSpcReduction="10000"/>
          </a:bodyPr>
          <a:lstStyle/>
          <a:p>
            <a:r>
              <a:rPr lang="en-US" dirty="0"/>
              <a:t>The table data is automatically organized based on the contents of one or more columns in the table’s schema.</a:t>
            </a:r>
          </a:p>
          <a:p>
            <a:r>
              <a:rPr lang="en-US" dirty="0"/>
              <a:t>The columns specified are used to collocate related data.</a:t>
            </a:r>
          </a:p>
          <a:p>
            <a:r>
              <a:rPr lang="en-US" dirty="0"/>
              <a:t>When data is written to a clustered table, BigQuery sorts the data using the values in the clustering columns. </a:t>
            </a:r>
          </a:p>
          <a:p>
            <a:r>
              <a:rPr lang="en-US" dirty="0"/>
              <a:t>The order of clustered columns determines the sort order of the data. When new data is added to a table or a specific partition, BigQuery performs automatic re-clustering in the background to restore the sort property of the table or partition. Auto re-clustering is completely free and autonomous for the users.</a:t>
            </a:r>
          </a:p>
        </p:txBody>
      </p:sp>
    </p:spTree>
    <p:extLst>
      <p:ext uri="{BB962C8B-B14F-4D97-AF65-F5344CB8AC3E}">
        <p14:creationId xmlns:p14="http://schemas.microsoft.com/office/powerpoint/2010/main" val="3116823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BFE6FDAC-4295-1DB5-9AE8-3909AE1AA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B06E4-BB34-3A38-9B16-525EE1970563}"/>
              </a:ext>
            </a:extLst>
          </p:cNvPr>
          <p:cNvSpPr>
            <a:spLocks noGrp="1"/>
          </p:cNvSpPr>
          <p:nvPr>
            <p:ph type="title"/>
          </p:nvPr>
        </p:nvSpPr>
        <p:spPr>
          <a:xfrm>
            <a:off x="928800" y="607100"/>
            <a:ext cx="5573600" cy="697044"/>
          </a:xfrm>
        </p:spPr>
        <p:txBody>
          <a:bodyPr/>
          <a:lstStyle/>
          <a:p>
            <a:r>
              <a:rPr lang="en-US" sz="3600" dirty="0"/>
              <a:t>BigQuery Pricing</a:t>
            </a:r>
          </a:p>
        </p:txBody>
      </p:sp>
      <p:sp>
        <p:nvSpPr>
          <p:cNvPr id="4" name="Footer Placeholder 3">
            <a:extLst>
              <a:ext uri="{FF2B5EF4-FFF2-40B4-BE49-F238E27FC236}">
                <a16:creationId xmlns:a16="http://schemas.microsoft.com/office/drawing/2014/main" id="{E60D3E0D-4BED-EC5D-0346-0C878FAFFAA8}"/>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447D1F5A-1CAE-5572-6D0D-B20229F6EFD8}"/>
              </a:ext>
            </a:extLst>
          </p:cNvPr>
          <p:cNvSpPr>
            <a:spLocks noGrp="1"/>
          </p:cNvSpPr>
          <p:nvPr>
            <p:ph type="sldNum" sz="quarter" idx="12"/>
          </p:nvPr>
        </p:nvSpPr>
        <p:spPr/>
        <p:txBody>
          <a:bodyPr/>
          <a:lstStyle/>
          <a:p>
            <a:fld id="{95CBEC59-7FF9-4688-98DF-89832A0C9025}" type="slidenum">
              <a:rPr lang="en-US" smtClean="0"/>
              <a:pPr/>
              <a:t>22</a:t>
            </a:fld>
            <a:endParaRPr lang="en-US" dirty="0"/>
          </a:p>
        </p:txBody>
      </p:sp>
      <p:sp>
        <p:nvSpPr>
          <p:cNvPr id="17" name="Text Placeholder 16">
            <a:extLst>
              <a:ext uri="{FF2B5EF4-FFF2-40B4-BE49-F238E27FC236}">
                <a16:creationId xmlns:a16="http://schemas.microsoft.com/office/drawing/2014/main" id="{0C438227-D15B-DED7-8503-51B27A985BCC}"/>
              </a:ext>
            </a:extLst>
          </p:cNvPr>
          <p:cNvSpPr>
            <a:spLocks noGrp="1"/>
          </p:cNvSpPr>
          <p:nvPr>
            <p:ph type="body" sz="half" idx="23"/>
          </p:nvPr>
        </p:nvSpPr>
        <p:spPr>
          <a:xfrm>
            <a:off x="614873" y="1575793"/>
            <a:ext cx="3164648" cy="4611745"/>
          </a:xfrm>
        </p:spPr>
        <p:txBody>
          <a:bodyPr>
            <a:normAutofit/>
          </a:bodyPr>
          <a:lstStyle/>
          <a:p>
            <a:pPr marL="285750" indent="-285750">
              <a:buFont typeface="Arial" panose="020B0604020202020204" pitchFamily="34" charset="0"/>
              <a:buChar char="•"/>
            </a:pPr>
            <a:r>
              <a:rPr lang="en-US" sz="1400" dirty="0"/>
              <a:t>Compute pricing is the cost to process queries, including SQL queries, user-defined functions, scripts, and certain data manipulation language (DML) and data definition language (DDL) statements.</a:t>
            </a:r>
          </a:p>
          <a:p>
            <a:pPr marL="285750" indent="-285750">
              <a:buFont typeface="Arial" panose="020B0604020202020204" pitchFamily="34" charset="0"/>
              <a:buChar char="•"/>
            </a:pPr>
            <a:r>
              <a:rPr lang="en-US" sz="1400" dirty="0"/>
              <a:t>Storage pricing is the cost to store data that you load into BigQuery.</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For more details please visit -</a:t>
            </a:r>
          </a:p>
          <a:p>
            <a:pPr marL="285750" indent="-285750">
              <a:buFont typeface="Arial" panose="020B0604020202020204" pitchFamily="34" charset="0"/>
              <a:buChar char="•"/>
            </a:pPr>
            <a:r>
              <a:rPr lang="en-US" sz="1400" dirty="0">
                <a:hlinkClick r:id="rId3"/>
              </a:rPr>
              <a:t>Pricing  |  BigQuery: Cloud Data Warehouse  |  Google Cloud</a:t>
            </a:r>
            <a:endParaRPr lang="en-US" sz="1400" dirty="0"/>
          </a:p>
          <a:p>
            <a:pPr marL="285750" indent="-285750">
              <a:buFont typeface="Arial" panose="020B0604020202020204" pitchFamily="34" charset="0"/>
              <a:buChar char="•"/>
            </a:pPr>
            <a:r>
              <a:rPr lang="en-US" sz="1400" dirty="0">
                <a:hlinkClick r:id="rId4"/>
              </a:rPr>
              <a:t>On Demand Pricing</a:t>
            </a:r>
            <a:endParaRPr lang="en-US" sz="1400" dirty="0"/>
          </a:p>
          <a:p>
            <a:pPr marL="285750" indent="-285750">
              <a:buFont typeface="Arial" panose="020B0604020202020204" pitchFamily="34" charset="0"/>
              <a:buChar char="•"/>
            </a:pPr>
            <a:r>
              <a:rPr lang="en-US" sz="1400" dirty="0">
                <a:hlinkClick r:id="rId5"/>
              </a:rPr>
              <a:t>Storage Pricing</a:t>
            </a:r>
            <a:endParaRPr lang="en-US" sz="1400" dirty="0"/>
          </a:p>
          <a:p>
            <a:pPr marL="285750" indent="-285750">
              <a:buFont typeface="Arial" panose="020B0604020202020204" pitchFamily="34" charset="0"/>
              <a:buChar char="•"/>
            </a:pPr>
            <a:r>
              <a:rPr lang="en-US" sz="1400" dirty="0">
                <a:hlinkClick r:id="rId6"/>
              </a:rPr>
              <a:t>Data Ingestion Pricing</a:t>
            </a:r>
            <a:endParaRPr lang="en-US" sz="1400" dirty="0"/>
          </a:p>
          <a:p>
            <a:pPr marL="285750" indent="-285750">
              <a:buFont typeface="Arial" panose="020B0604020202020204" pitchFamily="34" charset="0"/>
              <a:buChar char="•"/>
            </a:pPr>
            <a:r>
              <a:rPr lang="en-US" sz="1400" dirty="0">
                <a:hlinkClick r:id="rId7"/>
              </a:rPr>
              <a:t>Data </a:t>
            </a:r>
            <a:r>
              <a:rPr lang="en-US" sz="1400" dirty="0" err="1">
                <a:hlinkClick r:id="rId7"/>
              </a:rPr>
              <a:t>Exctraction</a:t>
            </a:r>
            <a:r>
              <a:rPr lang="en-US" sz="1400" dirty="0">
                <a:hlinkClick r:id="rId7"/>
              </a:rPr>
              <a:t> Pricing</a:t>
            </a:r>
            <a:endParaRPr lang="en-US" sz="1200" dirty="0"/>
          </a:p>
        </p:txBody>
      </p:sp>
      <p:pic>
        <p:nvPicPr>
          <p:cNvPr id="8" name="Picture 7">
            <a:extLst>
              <a:ext uri="{FF2B5EF4-FFF2-40B4-BE49-F238E27FC236}">
                <a16:creationId xmlns:a16="http://schemas.microsoft.com/office/drawing/2014/main" id="{0F489DD2-C583-0718-9F0C-87F3A4C9D405}"/>
              </a:ext>
            </a:extLst>
          </p:cNvPr>
          <p:cNvPicPr>
            <a:picLocks noChangeAspect="1"/>
          </p:cNvPicPr>
          <p:nvPr/>
        </p:nvPicPr>
        <p:blipFill>
          <a:blip r:embed="rId8"/>
          <a:stretch>
            <a:fillRect/>
          </a:stretch>
        </p:blipFill>
        <p:spPr>
          <a:xfrm>
            <a:off x="4277375" y="1304144"/>
            <a:ext cx="7315576" cy="2124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0EE6F46-71A2-B35A-6278-46FA84EDAC4E}"/>
              </a:ext>
            </a:extLst>
          </p:cNvPr>
          <p:cNvPicPr>
            <a:picLocks noChangeAspect="1"/>
          </p:cNvPicPr>
          <p:nvPr/>
        </p:nvPicPr>
        <p:blipFill>
          <a:blip r:embed="rId9"/>
          <a:stretch>
            <a:fillRect/>
          </a:stretch>
        </p:blipFill>
        <p:spPr>
          <a:xfrm>
            <a:off x="4277375" y="3840480"/>
            <a:ext cx="7315576" cy="2410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0123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100000">
              <a:schemeClr val="accent1"/>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4" name="Footer Placeholder 3">
            <a:extLst>
              <a:ext uri="{FF2B5EF4-FFF2-40B4-BE49-F238E27FC236}">
                <a16:creationId xmlns:a16="http://schemas.microsoft.com/office/drawing/2014/main" id="{881539AB-52B1-02DA-875F-38FE42680D88}"/>
              </a:ext>
            </a:extLst>
          </p:cNvPr>
          <p:cNvSpPr>
            <a:spLocks noGrp="1"/>
          </p:cNvSpPr>
          <p:nvPr>
            <p:ph type="ftr" sz="quarter" idx="11"/>
          </p:nvPr>
        </p:nvSpPr>
        <p:spPr>
          <a:xfrm>
            <a:off x="1843824" y="6187537"/>
            <a:ext cx="3256673" cy="365125"/>
          </a:xfrm>
        </p:spPr>
        <p:txBody>
          <a:bodyPr/>
          <a:lstStyle/>
          <a:p>
            <a:r>
              <a:rPr lang="en-US" noProof="0" dirty="0"/>
              <a:t>Google BigQuery – In Depth</a:t>
            </a:r>
          </a:p>
        </p:txBody>
      </p:sp>
      <p:sp>
        <p:nvSpPr>
          <p:cNvPr id="5" name="Slide Number Placeholder 4">
            <a:extLst>
              <a:ext uri="{FF2B5EF4-FFF2-40B4-BE49-F238E27FC236}">
                <a16:creationId xmlns:a16="http://schemas.microsoft.com/office/drawing/2014/main" id="{D12A8E67-8AC4-D7FE-1B69-46170805EE63}"/>
              </a:ext>
            </a:extLst>
          </p:cNvPr>
          <p:cNvSpPr>
            <a:spLocks noGrp="1"/>
          </p:cNvSpPr>
          <p:nvPr>
            <p:ph type="sldNum" sz="quarter" idx="12"/>
          </p:nvPr>
        </p:nvSpPr>
        <p:spPr/>
        <p:txBody>
          <a:bodyPr/>
          <a:lstStyle/>
          <a:p>
            <a:fld id="{95CBEC59-7FF9-4688-98DF-89832A0C9025}" type="slidenum">
              <a:rPr lang="en-US" noProof="0" smtClean="0"/>
              <a:t>23</a:t>
            </a:fld>
            <a:endParaRPr lang="en-US" noProof="0"/>
          </a:p>
        </p:txBody>
      </p:sp>
    </p:spTree>
    <p:extLst>
      <p:ext uri="{BB962C8B-B14F-4D97-AF65-F5344CB8AC3E}">
        <p14:creationId xmlns:p14="http://schemas.microsoft.com/office/powerpoint/2010/main" val="36301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normAutofit fontScale="90000"/>
          </a:bodyPr>
          <a:lstStyle/>
          <a:p>
            <a:r>
              <a:rPr lang="en-US" dirty="0"/>
              <a:t>Google Resource Manager</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dirty="0"/>
              <a:t>Google Cloud provides resources such as organizations and projects that allow you to group and hierarchically organize other Google Cloud resources.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hierarchical organization helps you manage common aspects of your resources, such as access control and configuration settings.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Resource Manager API enables you to programmatically manage these resources.</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Google BigQuery – In Depth</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1372925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1B1B89AC-D1A8-E478-6DAB-4F2679D27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8422F5-AF8D-ADBA-5157-5E125366A7D3}"/>
              </a:ext>
            </a:extLst>
          </p:cNvPr>
          <p:cNvSpPr>
            <a:spLocks noGrp="1"/>
          </p:cNvSpPr>
          <p:nvPr>
            <p:ph type="title"/>
          </p:nvPr>
        </p:nvSpPr>
        <p:spPr>
          <a:xfrm>
            <a:off x="928800" y="652069"/>
            <a:ext cx="3932237" cy="2390931"/>
          </a:xfrm>
        </p:spPr>
        <p:txBody>
          <a:bodyPr anchor="b">
            <a:normAutofit/>
          </a:bodyPr>
          <a:lstStyle/>
          <a:p>
            <a:r>
              <a:rPr lang="en-US" dirty="0"/>
              <a:t>GCP Resources</a:t>
            </a:r>
            <a:endParaRPr lang="en-IN" dirty="0"/>
          </a:p>
        </p:txBody>
      </p:sp>
      <p:pic>
        <p:nvPicPr>
          <p:cNvPr id="8" name="Picture 7" descr="A screenshot of a phone&#10;&#10;Description automatically generated">
            <a:extLst>
              <a:ext uri="{FF2B5EF4-FFF2-40B4-BE49-F238E27FC236}">
                <a16:creationId xmlns:a16="http://schemas.microsoft.com/office/drawing/2014/main" id="{4F26237D-ACBE-A115-4C25-F7FD4A56A34E}"/>
              </a:ext>
            </a:extLst>
          </p:cNvPr>
          <p:cNvPicPr>
            <a:picLocks noChangeAspect="1"/>
          </p:cNvPicPr>
          <p:nvPr/>
        </p:nvPicPr>
        <p:blipFill>
          <a:blip r:embed="rId3"/>
          <a:stretch>
            <a:fillRect/>
          </a:stretch>
        </p:blipFill>
        <p:spPr>
          <a:xfrm>
            <a:off x="5300696" y="255600"/>
            <a:ext cx="5093306" cy="634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ubtitle 5">
            <a:extLst>
              <a:ext uri="{FF2B5EF4-FFF2-40B4-BE49-F238E27FC236}">
                <a16:creationId xmlns:a16="http://schemas.microsoft.com/office/drawing/2014/main" id="{9B57F35F-96CA-DF55-CFD8-359E6B92154E}"/>
              </a:ext>
            </a:extLst>
          </p:cNvPr>
          <p:cNvSpPr>
            <a:spLocks noGrp="1"/>
          </p:cNvSpPr>
          <p:nvPr>
            <p:ph type="body" sz="half" idx="2"/>
          </p:nvPr>
        </p:nvSpPr>
        <p:spPr>
          <a:xfrm>
            <a:off x="928800" y="3283710"/>
            <a:ext cx="3932237" cy="2439988"/>
          </a:xfrm>
        </p:spPr>
        <p:txBody>
          <a:bodyPr>
            <a:normAutofit/>
          </a:bodyPr>
          <a:lstStyle/>
          <a:p>
            <a:r>
              <a:rPr lang="en-IN" dirty="0"/>
              <a:t>Cross-product Tools</a:t>
            </a:r>
          </a:p>
        </p:txBody>
      </p:sp>
      <p:sp>
        <p:nvSpPr>
          <p:cNvPr id="4" name="Footer Placeholder 3">
            <a:extLst>
              <a:ext uri="{FF2B5EF4-FFF2-40B4-BE49-F238E27FC236}">
                <a16:creationId xmlns:a16="http://schemas.microsoft.com/office/drawing/2014/main" id="{ED015E6D-42B3-B289-5A91-E69C8A23A197}"/>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5" name="Slide Number Placeholder 4">
            <a:extLst>
              <a:ext uri="{FF2B5EF4-FFF2-40B4-BE49-F238E27FC236}">
                <a16:creationId xmlns:a16="http://schemas.microsoft.com/office/drawing/2014/main" id="{17301701-AA21-AB4A-CE75-C72AEBD1984C}"/>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4</a:t>
            </a:fld>
            <a:endParaRPr lang="en-US"/>
          </a:p>
        </p:txBody>
      </p:sp>
    </p:spTree>
    <p:extLst>
      <p:ext uri="{BB962C8B-B14F-4D97-AF65-F5344CB8AC3E}">
        <p14:creationId xmlns:p14="http://schemas.microsoft.com/office/powerpoint/2010/main" val="3713685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636A4158-D9CB-FAC8-23B1-F3FE8139E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96594-97E2-CC78-C7A6-C938617CBFFE}"/>
              </a:ext>
            </a:extLst>
          </p:cNvPr>
          <p:cNvSpPr>
            <a:spLocks noGrp="1"/>
          </p:cNvSpPr>
          <p:nvPr>
            <p:ph type="title"/>
          </p:nvPr>
        </p:nvSpPr>
        <p:spPr>
          <a:xfrm>
            <a:off x="928800" y="652069"/>
            <a:ext cx="3932237" cy="2390931"/>
          </a:xfrm>
        </p:spPr>
        <p:txBody>
          <a:bodyPr anchor="b">
            <a:normAutofit/>
          </a:bodyPr>
          <a:lstStyle/>
          <a:p>
            <a:r>
              <a:rPr lang="en-US" dirty="0"/>
              <a:t>GCP Resources</a:t>
            </a:r>
            <a:endParaRPr lang="en-IN" dirty="0"/>
          </a:p>
        </p:txBody>
      </p:sp>
      <p:pic>
        <p:nvPicPr>
          <p:cNvPr id="3" name="Picture 2" descr="A screenshot of a phone&#10;&#10;Description automatically generated">
            <a:extLst>
              <a:ext uri="{FF2B5EF4-FFF2-40B4-BE49-F238E27FC236}">
                <a16:creationId xmlns:a16="http://schemas.microsoft.com/office/drawing/2014/main" id="{57ED704C-D42A-0B07-92E6-93BF481FED66}"/>
              </a:ext>
            </a:extLst>
          </p:cNvPr>
          <p:cNvPicPr>
            <a:picLocks noChangeAspect="1"/>
          </p:cNvPicPr>
          <p:nvPr/>
        </p:nvPicPr>
        <p:blipFill>
          <a:blip r:embed="rId3"/>
          <a:stretch>
            <a:fillRect/>
          </a:stretch>
        </p:blipFill>
        <p:spPr>
          <a:xfrm>
            <a:off x="5231566" y="458534"/>
            <a:ext cx="5231567" cy="59409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ubtitle 5">
            <a:extLst>
              <a:ext uri="{FF2B5EF4-FFF2-40B4-BE49-F238E27FC236}">
                <a16:creationId xmlns:a16="http://schemas.microsoft.com/office/drawing/2014/main" id="{D83E9C06-8364-CD04-2E2E-5265F0800BEC}"/>
              </a:ext>
            </a:extLst>
          </p:cNvPr>
          <p:cNvSpPr>
            <a:spLocks noGrp="1"/>
          </p:cNvSpPr>
          <p:nvPr>
            <p:ph type="body" sz="half" idx="2"/>
          </p:nvPr>
        </p:nvSpPr>
        <p:spPr>
          <a:xfrm>
            <a:off x="928800" y="3283710"/>
            <a:ext cx="3932237" cy="2439988"/>
          </a:xfrm>
        </p:spPr>
        <p:txBody>
          <a:bodyPr>
            <a:normAutofit/>
          </a:bodyPr>
          <a:lstStyle/>
          <a:p>
            <a:r>
              <a:rPr lang="en-IN" dirty="0"/>
              <a:t>Databases</a:t>
            </a:r>
          </a:p>
        </p:txBody>
      </p:sp>
      <p:sp>
        <p:nvSpPr>
          <p:cNvPr id="4" name="Footer Placeholder 3">
            <a:extLst>
              <a:ext uri="{FF2B5EF4-FFF2-40B4-BE49-F238E27FC236}">
                <a16:creationId xmlns:a16="http://schemas.microsoft.com/office/drawing/2014/main" id="{BDF3F68E-EB7A-BF72-0EE8-9319059E195E}"/>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5" name="Slide Number Placeholder 4">
            <a:extLst>
              <a:ext uri="{FF2B5EF4-FFF2-40B4-BE49-F238E27FC236}">
                <a16:creationId xmlns:a16="http://schemas.microsoft.com/office/drawing/2014/main" id="{F91142A1-75EB-4FA1-D27A-71A94F620B0C}"/>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5</a:t>
            </a:fld>
            <a:endParaRPr lang="en-US"/>
          </a:p>
        </p:txBody>
      </p:sp>
    </p:spTree>
    <p:extLst>
      <p:ext uri="{BB962C8B-B14F-4D97-AF65-F5344CB8AC3E}">
        <p14:creationId xmlns:p14="http://schemas.microsoft.com/office/powerpoint/2010/main" val="403221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22720042-12FF-C17C-86DC-52357FE18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F5B58-B9CF-B29F-A8E9-1C7153CA1517}"/>
              </a:ext>
            </a:extLst>
          </p:cNvPr>
          <p:cNvSpPr>
            <a:spLocks noGrp="1"/>
          </p:cNvSpPr>
          <p:nvPr>
            <p:ph type="title"/>
          </p:nvPr>
        </p:nvSpPr>
        <p:spPr>
          <a:xfrm>
            <a:off x="928800" y="652069"/>
            <a:ext cx="3932237" cy="2390931"/>
          </a:xfrm>
        </p:spPr>
        <p:txBody>
          <a:bodyPr anchor="b">
            <a:normAutofit/>
          </a:bodyPr>
          <a:lstStyle/>
          <a:p>
            <a:r>
              <a:rPr lang="en-US" dirty="0"/>
              <a:t>GCP Resources</a:t>
            </a:r>
            <a:endParaRPr lang="en-IN" dirty="0"/>
          </a:p>
        </p:txBody>
      </p:sp>
      <p:pic>
        <p:nvPicPr>
          <p:cNvPr id="8" name="Picture 7" descr="A screenshot of a phone&#10;&#10;Description automatically generated">
            <a:extLst>
              <a:ext uri="{FF2B5EF4-FFF2-40B4-BE49-F238E27FC236}">
                <a16:creationId xmlns:a16="http://schemas.microsoft.com/office/drawing/2014/main" id="{EF3338DA-FAF7-0828-7068-31E5E980B139}"/>
              </a:ext>
            </a:extLst>
          </p:cNvPr>
          <p:cNvPicPr>
            <a:picLocks noChangeAspect="1"/>
          </p:cNvPicPr>
          <p:nvPr/>
        </p:nvPicPr>
        <p:blipFill>
          <a:blip r:embed="rId3"/>
          <a:stretch>
            <a:fillRect/>
          </a:stretch>
        </p:blipFill>
        <p:spPr>
          <a:xfrm>
            <a:off x="5231566" y="546592"/>
            <a:ext cx="5231567" cy="576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ubtitle 5">
            <a:extLst>
              <a:ext uri="{FF2B5EF4-FFF2-40B4-BE49-F238E27FC236}">
                <a16:creationId xmlns:a16="http://schemas.microsoft.com/office/drawing/2014/main" id="{618FF929-F601-EFD3-A7DE-CA15D4F31E45}"/>
              </a:ext>
            </a:extLst>
          </p:cNvPr>
          <p:cNvSpPr>
            <a:spLocks noGrp="1"/>
          </p:cNvSpPr>
          <p:nvPr>
            <p:ph type="body" sz="half" idx="2"/>
          </p:nvPr>
        </p:nvSpPr>
        <p:spPr>
          <a:xfrm>
            <a:off x="928800" y="3283710"/>
            <a:ext cx="3932237" cy="2439988"/>
          </a:xfrm>
        </p:spPr>
        <p:txBody>
          <a:bodyPr>
            <a:normAutofit/>
          </a:bodyPr>
          <a:lstStyle/>
          <a:p>
            <a:r>
              <a:rPr lang="en-IN" dirty="0"/>
              <a:t>Compute</a:t>
            </a:r>
          </a:p>
        </p:txBody>
      </p:sp>
      <p:sp>
        <p:nvSpPr>
          <p:cNvPr id="4" name="Footer Placeholder 3">
            <a:extLst>
              <a:ext uri="{FF2B5EF4-FFF2-40B4-BE49-F238E27FC236}">
                <a16:creationId xmlns:a16="http://schemas.microsoft.com/office/drawing/2014/main" id="{5E1BA61D-B19E-E03E-3144-B19B2E3620E0}"/>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5" name="Slide Number Placeholder 4">
            <a:extLst>
              <a:ext uri="{FF2B5EF4-FFF2-40B4-BE49-F238E27FC236}">
                <a16:creationId xmlns:a16="http://schemas.microsoft.com/office/drawing/2014/main" id="{FC177327-198F-4ED9-7124-A695EC161B5C}"/>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6</a:t>
            </a:fld>
            <a:endParaRPr lang="en-US"/>
          </a:p>
        </p:txBody>
      </p:sp>
    </p:spTree>
    <p:extLst>
      <p:ext uri="{BB962C8B-B14F-4D97-AF65-F5344CB8AC3E}">
        <p14:creationId xmlns:p14="http://schemas.microsoft.com/office/powerpoint/2010/main" val="259043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5DE77D19-1373-32BA-99AE-6F0021892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2B2E3-317E-D97F-1E23-E1E6F21102D2}"/>
              </a:ext>
            </a:extLst>
          </p:cNvPr>
          <p:cNvSpPr>
            <a:spLocks noGrp="1"/>
          </p:cNvSpPr>
          <p:nvPr>
            <p:ph type="title"/>
          </p:nvPr>
        </p:nvSpPr>
        <p:spPr>
          <a:xfrm>
            <a:off x="928800" y="652069"/>
            <a:ext cx="3932237" cy="2390931"/>
          </a:xfrm>
        </p:spPr>
        <p:txBody>
          <a:bodyPr anchor="b">
            <a:normAutofit/>
          </a:bodyPr>
          <a:lstStyle/>
          <a:p>
            <a:r>
              <a:rPr lang="en-US" dirty="0"/>
              <a:t>GCP Resources</a:t>
            </a:r>
            <a:endParaRPr lang="en-IN" dirty="0"/>
          </a:p>
        </p:txBody>
      </p:sp>
      <p:pic>
        <p:nvPicPr>
          <p:cNvPr id="7" name="Picture 6" descr="A screenshot of a computer&#10;&#10;Description automatically generated">
            <a:extLst>
              <a:ext uri="{FF2B5EF4-FFF2-40B4-BE49-F238E27FC236}">
                <a16:creationId xmlns:a16="http://schemas.microsoft.com/office/drawing/2014/main" id="{B81032EB-24B7-6F58-2FC1-55E42023C129}"/>
              </a:ext>
            </a:extLst>
          </p:cNvPr>
          <p:cNvPicPr>
            <a:picLocks noChangeAspect="1"/>
          </p:cNvPicPr>
          <p:nvPr/>
        </p:nvPicPr>
        <p:blipFill>
          <a:blip r:embed="rId3"/>
          <a:stretch>
            <a:fillRect/>
          </a:stretch>
        </p:blipFill>
        <p:spPr>
          <a:xfrm>
            <a:off x="5231566" y="312322"/>
            <a:ext cx="5231567" cy="6233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ubtitle 5">
            <a:extLst>
              <a:ext uri="{FF2B5EF4-FFF2-40B4-BE49-F238E27FC236}">
                <a16:creationId xmlns:a16="http://schemas.microsoft.com/office/drawing/2014/main" id="{F808DA49-C02D-46A0-7AB4-2E217F0128F7}"/>
              </a:ext>
            </a:extLst>
          </p:cNvPr>
          <p:cNvSpPr>
            <a:spLocks noGrp="1"/>
          </p:cNvSpPr>
          <p:nvPr>
            <p:ph type="body" sz="half" idx="2"/>
          </p:nvPr>
        </p:nvSpPr>
        <p:spPr>
          <a:xfrm>
            <a:off x="928800" y="3283710"/>
            <a:ext cx="3932237" cy="2439988"/>
          </a:xfrm>
        </p:spPr>
        <p:txBody>
          <a:bodyPr>
            <a:normAutofit/>
          </a:bodyPr>
          <a:lstStyle/>
          <a:p>
            <a:r>
              <a:rPr lang="en-IN" dirty="0"/>
              <a:t>Data Analytics &amp; Pipeline</a:t>
            </a:r>
          </a:p>
        </p:txBody>
      </p:sp>
      <p:sp>
        <p:nvSpPr>
          <p:cNvPr id="4" name="Footer Placeholder 3">
            <a:extLst>
              <a:ext uri="{FF2B5EF4-FFF2-40B4-BE49-F238E27FC236}">
                <a16:creationId xmlns:a16="http://schemas.microsoft.com/office/drawing/2014/main" id="{100B043B-8CC6-A7D3-6795-52DF40FBD216}"/>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5" name="Slide Number Placeholder 4">
            <a:extLst>
              <a:ext uri="{FF2B5EF4-FFF2-40B4-BE49-F238E27FC236}">
                <a16:creationId xmlns:a16="http://schemas.microsoft.com/office/drawing/2014/main" id="{49816F0D-661C-887B-06D3-EB2D9FC57791}"/>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7</a:t>
            </a:fld>
            <a:endParaRPr lang="en-US"/>
          </a:p>
        </p:txBody>
      </p:sp>
    </p:spTree>
    <p:extLst>
      <p:ext uri="{BB962C8B-B14F-4D97-AF65-F5344CB8AC3E}">
        <p14:creationId xmlns:p14="http://schemas.microsoft.com/office/powerpoint/2010/main" val="251184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520C2139-C33A-67E5-04D7-4A6AB7306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48AF5-76CA-EC6B-F934-9C35FC07C876}"/>
              </a:ext>
            </a:extLst>
          </p:cNvPr>
          <p:cNvSpPr>
            <a:spLocks noGrp="1"/>
          </p:cNvSpPr>
          <p:nvPr>
            <p:ph type="title"/>
          </p:nvPr>
        </p:nvSpPr>
        <p:spPr>
          <a:xfrm>
            <a:off x="1527519" y="1443655"/>
            <a:ext cx="4143555" cy="1536580"/>
          </a:xfrm>
        </p:spPr>
        <p:txBody>
          <a:bodyPr anchor="ctr">
            <a:normAutofit/>
          </a:bodyPr>
          <a:lstStyle/>
          <a:p>
            <a:r>
              <a:rPr lang="en-US" dirty="0"/>
              <a:t>Resource</a:t>
            </a:r>
            <a:br>
              <a:rPr lang="en-US" dirty="0"/>
            </a:br>
            <a:r>
              <a:rPr lang="en-US" dirty="0"/>
              <a:t>Hierarchy</a:t>
            </a:r>
          </a:p>
        </p:txBody>
      </p:sp>
      <p:pic>
        <p:nvPicPr>
          <p:cNvPr id="13" name="Picture Placeholder 12">
            <a:extLst>
              <a:ext uri="{FF2B5EF4-FFF2-40B4-BE49-F238E27FC236}">
                <a16:creationId xmlns:a16="http://schemas.microsoft.com/office/drawing/2014/main" id="{34103709-9DF0-2A8D-1E29-1FDB8ED255E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5344160" y="23058"/>
            <a:ext cx="5130800" cy="6811883"/>
          </a:xfrm>
        </p:spPr>
      </p:pic>
      <p:sp>
        <p:nvSpPr>
          <p:cNvPr id="5" name="Footer Placeholder 4">
            <a:extLst>
              <a:ext uri="{FF2B5EF4-FFF2-40B4-BE49-F238E27FC236}">
                <a16:creationId xmlns:a16="http://schemas.microsoft.com/office/drawing/2014/main" id="{B50F39C2-8F1E-01F7-FBA7-295EFFA5EC42}"/>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6" name="Slide Number Placeholder 5">
            <a:extLst>
              <a:ext uri="{FF2B5EF4-FFF2-40B4-BE49-F238E27FC236}">
                <a16:creationId xmlns:a16="http://schemas.microsoft.com/office/drawing/2014/main" id="{1165D5A0-BC4E-B8F7-3C78-AF08F0B587D3}"/>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8</a:t>
            </a:fld>
            <a:endParaRPr lang="en-US"/>
          </a:p>
        </p:txBody>
      </p:sp>
      <p:sp>
        <p:nvSpPr>
          <p:cNvPr id="4" name="Text Placeholder 3">
            <a:extLst>
              <a:ext uri="{FF2B5EF4-FFF2-40B4-BE49-F238E27FC236}">
                <a16:creationId xmlns:a16="http://schemas.microsoft.com/office/drawing/2014/main" id="{9FCBD759-4C5F-C9B4-8A2B-064FFAC2437B}"/>
              </a:ext>
            </a:extLst>
          </p:cNvPr>
          <p:cNvSpPr>
            <a:spLocks noGrp="1"/>
          </p:cNvSpPr>
          <p:nvPr>
            <p:ph type="subTitle" idx="13"/>
          </p:nvPr>
        </p:nvSpPr>
        <p:spPr>
          <a:xfrm>
            <a:off x="1527519" y="3023127"/>
            <a:ext cx="4143555" cy="692595"/>
          </a:xfrm>
        </p:spPr>
        <p:txBody>
          <a:bodyPr>
            <a:normAutofit/>
          </a:bodyPr>
          <a:lstStyle/>
          <a:p>
            <a:r>
              <a:rPr lang="en-US" sz="1400" dirty="0"/>
              <a:t>Overview</a:t>
            </a:r>
          </a:p>
        </p:txBody>
      </p:sp>
    </p:spTree>
    <p:extLst>
      <p:ext uri="{BB962C8B-B14F-4D97-AF65-F5344CB8AC3E}">
        <p14:creationId xmlns:p14="http://schemas.microsoft.com/office/powerpoint/2010/main" val="1488413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sz="3600" dirty="0"/>
              <a:t>Resource Hierarchy</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half" idx="2"/>
          </p:nvPr>
        </p:nvSpPr>
        <p:spPr/>
        <p:txBody>
          <a:bodyPr/>
          <a:lstStyle/>
          <a:p>
            <a:r>
              <a:rPr lang="en-US" dirty="0"/>
              <a:t>Organization resource</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9</a:t>
            </a:fld>
            <a:endParaRPr lang="en-US" dirty="0"/>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Folder resource</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Project resource</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a:xfrm>
            <a:off x="928801" y="3059153"/>
            <a:ext cx="3256674" cy="2986047"/>
          </a:xfrm>
        </p:spPr>
        <p:txBody>
          <a:bodyPr>
            <a:normAutofit/>
          </a:bodyPr>
          <a:lstStyle/>
          <a:p>
            <a:pPr marL="285750" indent="-285750">
              <a:buFont typeface="Arial" panose="020B0604020202020204" pitchFamily="34" charset="0"/>
              <a:buChar char="•"/>
            </a:pPr>
            <a:r>
              <a:rPr lang="en-US" sz="1400" dirty="0"/>
              <a:t>The organization resource represents an organization (for example, a company) and is the root node in the Google Cloud resource hierarchy when present. </a:t>
            </a:r>
          </a:p>
          <a:p>
            <a:pPr marL="285750" indent="-285750">
              <a:buFont typeface="Arial" panose="020B0604020202020204" pitchFamily="34" charset="0"/>
              <a:buChar char="•"/>
            </a:pPr>
            <a:r>
              <a:rPr lang="en-US" sz="1400" dirty="0"/>
              <a:t>The organization resource is the hierarchical ancestor of folder and project resources.</a:t>
            </a:r>
          </a:p>
          <a:p>
            <a:pPr marL="285750" indent="-285750">
              <a:buFont typeface="Arial" panose="020B0604020202020204" pitchFamily="34" charset="0"/>
              <a:buChar char="•"/>
            </a:pPr>
            <a:r>
              <a:rPr lang="en-US" sz="1400" dirty="0"/>
              <a:t>The IAM access control policies applied on the organization resource apply throughout the hierarchy on all resources in the organization.</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Autofit/>
          </a:bodyPr>
          <a:lstStyle/>
          <a:p>
            <a:pPr marL="285750" indent="-285750">
              <a:buFont typeface="Arial" panose="020B0604020202020204" pitchFamily="34" charset="0"/>
              <a:buChar char="•"/>
            </a:pPr>
            <a:r>
              <a:rPr lang="en-US" sz="1400" dirty="0"/>
              <a:t>Folder resources optionally provide an additional grouping mechanism and isolation boundaries between projects.</a:t>
            </a:r>
          </a:p>
          <a:p>
            <a:pPr marL="285750" indent="-285750">
              <a:buFont typeface="Arial" panose="020B0604020202020204" pitchFamily="34" charset="0"/>
              <a:buChar char="•"/>
            </a:pPr>
            <a:r>
              <a:rPr lang="en-US" sz="1400" dirty="0"/>
              <a:t>They can be seen as sub-organizations within the organization resource.</a:t>
            </a:r>
          </a:p>
          <a:p>
            <a:pPr marL="285750" indent="-285750">
              <a:buFont typeface="Arial" panose="020B0604020202020204" pitchFamily="34" charset="0"/>
              <a:buChar char="•"/>
            </a:pPr>
            <a:r>
              <a:rPr lang="en-US" sz="1400" dirty="0"/>
              <a:t>Folder resources can be used to model different legal entities, departments, and teams within a company.</a:t>
            </a:r>
          </a:p>
          <a:p>
            <a:pPr marL="285750" indent="-285750">
              <a:buFont typeface="Arial" panose="020B0604020202020204" pitchFamily="34" charset="0"/>
              <a:buChar char="•"/>
            </a:pPr>
            <a:r>
              <a:rPr lang="en-US" sz="1400" dirty="0"/>
              <a:t>For example, a first level of folder resources could be used to represent the main departments in your organization resource.</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p:txBody>
          <a:bodyPr>
            <a:noAutofit/>
          </a:bodyPr>
          <a:lstStyle/>
          <a:p>
            <a:pPr marL="285750" indent="-285750">
              <a:buFont typeface="Arial" panose="020B0604020202020204" pitchFamily="34" charset="0"/>
              <a:buChar char="•"/>
            </a:pPr>
            <a:r>
              <a:rPr lang="en-US" sz="1400" dirty="0"/>
              <a:t>The project resource is the base-level organizing entity. </a:t>
            </a:r>
          </a:p>
          <a:p>
            <a:pPr marL="285750" indent="-285750">
              <a:buFont typeface="Arial" panose="020B0604020202020204" pitchFamily="34" charset="0"/>
              <a:buChar char="•"/>
            </a:pPr>
            <a:r>
              <a:rPr lang="en-US" sz="1400" dirty="0"/>
              <a:t>Organization and folder resources may contain multiple projects. </a:t>
            </a:r>
          </a:p>
          <a:p>
            <a:pPr marL="285750" indent="-285750">
              <a:buFont typeface="Arial" panose="020B0604020202020204" pitchFamily="34" charset="0"/>
              <a:buChar char="•"/>
            </a:pPr>
            <a:r>
              <a:rPr lang="en-US" sz="1400" dirty="0"/>
              <a:t>A project resource is required to use Google Cloud, and forms the basis for creating, enabling, and using all Google Cloud services, managing APIs, enabling billing, adding and removing collaborators, and managing permissions.</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71" name="Picture Placeholder 70" descr="Folder outline">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p:blipFill>
        <p:spPr>
          <a:xfrm>
            <a:off x="4467663" y="1727708"/>
            <a:ext cx="867600" cy="868680"/>
          </a:xfrm>
        </p:spPr>
      </p:pic>
      <p:pic>
        <p:nvPicPr>
          <p:cNvPr id="73" name="Picture Placeholder 72" descr="Meeting outline">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p:blipFill>
        <p:spPr>
          <a:xfrm>
            <a:off x="8109716" y="1656380"/>
            <a:ext cx="867600" cy="868680"/>
          </a:xfrm>
        </p:spPr>
      </p:pic>
    </p:spTree>
    <p:extLst>
      <p:ext uri="{BB962C8B-B14F-4D97-AF65-F5344CB8AC3E}">
        <p14:creationId xmlns:p14="http://schemas.microsoft.com/office/powerpoint/2010/main" val="643801695"/>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465</TotalTime>
  <Words>1569</Words>
  <Application>Microsoft Office PowerPoint</Application>
  <PresentationFormat>Widescreen</PresentationFormat>
  <Paragraphs>167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Speak Pro</vt:lpstr>
      <vt:lpstr>Avenir Next LT Pro</vt:lpstr>
      <vt:lpstr>Office Theme</vt:lpstr>
      <vt:lpstr>Google BigQuery – In Depth</vt:lpstr>
      <vt:lpstr>Section 1:- GCP - Overview</vt:lpstr>
      <vt:lpstr>Google Resource Manager</vt:lpstr>
      <vt:lpstr>GCP Resources</vt:lpstr>
      <vt:lpstr>GCP Resources</vt:lpstr>
      <vt:lpstr>GCP Resources</vt:lpstr>
      <vt:lpstr>GCP Resources</vt:lpstr>
      <vt:lpstr>Resource Hierarchy</vt:lpstr>
      <vt:lpstr>Resource Hierarchy</vt:lpstr>
      <vt:lpstr>IAM Policy Inheritance</vt:lpstr>
      <vt:lpstr>Section 2:- BigQuery Architecture</vt:lpstr>
      <vt:lpstr>Architecture</vt:lpstr>
      <vt:lpstr>BigQuery Components</vt:lpstr>
      <vt:lpstr>The Components</vt:lpstr>
      <vt:lpstr>Section 3:- BigQuery Storage</vt:lpstr>
      <vt:lpstr>Storage -BigQuery Resource Model </vt:lpstr>
      <vt:lpstr>BigQuery Storage</vt:lpstr>
      <vt:lpstr>Traditional RDBMS Vs BigQuery</vt:lpstr>
      <vt:lpstr>Columnar Storage</vt:lpstr>
      <vt:lpstr>Partitioning And Clustering </vt:lpstr>
      <vt:lpstr>Partitioning &amp; Clustering</vt:lpstr>
      <vt:lpstr>BigQuery Pricing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Batra1</dc:creator>
  <cp:lastModifiedBy>ABHISHEK Batra1</cp:lastModifiedBy>
  <cp:revision>124</cp:revision>
  <dcterms:created xsi:type="dcterms:W3CDTF">2025-01-20T08:46:13Z</dcterms:created>
  <dcterms:modified xsi:type="dcterms:W3CDTF">2025-01-21T10:02:46Z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